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bookmarkIdSeed="2">
  <p:sldMasterIdLst>
    <p:sldMasterId id="2147483648" r:id="rId1"/>
  </p:sldMasterIdLst>
  <p:notesMasterIdLst>
    <p:notesMasterId r:id="rId55"/>
  </p:notesMasterIdLst>
  <p:handoutMasterIdLst>
    <p:handoutMasterId r:id="rId56"/>
  </p:handoutMasterIdLst>
  <p:sldIdLst>
    <p:sldId id="257" r:id="rId2"/>
    <p:sldId id="277" r:id="rId3"/>
    <p:sldId id="350" r:id="rId4"/>
    <p:sldId id="292" r:id="rId5"/>
    <p:sldId id="282" r:id="rId6"/>
    <p:sldId id="337" r:id="rId7"/>
    <p:sldId id="338" r:id="rId8"/>
    <p:sldId id="293" r:id="rId9"/>
    <p:sldId id="339" r:id="rId10"/>
    <p:sldId id="310" r:id="rId11"/>
    <p:sldId id="341" r:id="rId12"/>
    <p:sldId id="342" r:id="rId13"/>
    <p:sldId id="327" r:id="rId14"/>
    <p:sldId id="343" r:id="rId15"/>
    <p:sldId id="340" r:id="rId16"/>
    <p:sldId id="344" r:id="rId17"/>
    <p:sldId id="345" r:id="rId18"/>
    <p:sldId id="285" r:id="rId19"/>
    <p:sldId id="328" r:id="rId20"/>
    <p:sldId id="290" r:id="rId21"/>
    <p:sldId id="324" r:id="rId22"/>
    <p:sldId id="325" r:id="rId23"/>
    <p:sldId id="283" r:id="rId24"/>
    <p:sldId id="303" r:id="rId25"/>
    <p:sldId id="306" r:id="rId26"/>
    <p:sldId id="289" r:id="rId27"/>
    <p:sldId id="307" r:id="rId28"/>
    <p:sldId id="308" r:id="rId29"/>
    <p:sldId id="309" r:id="rId30"/>
    <p:sldId id="322" r:id="rId31"/>
    <p:sldId id="346" r:id="rId32"/>
    <p:sldId id="347" r:id="rId33"/>
    <p:sldId id="348" r:id="rId34"/>
    <p:sldId id="349" r:id="rId35"/>
    <p:sldId id="294" r:id="rId36"/>
    <p:sldId id="331" r:id="rId37"/>
    <p:sldId id="295" r:id="rId38"/>
    <p:sldId id="296" r:id="rId39"/>
    <p:sldId id="297" r:id="rId40"/>
    <p:sldId id="299" r:id="rId41"/>
    <p:sldId id="333" r:id="rId42"/>
    <p:sldId id="334" r:id="rId43"/>
    <p:sldId id="335" r:id="rId44"/>
    <p:sldId id="336" r:id="rId45"/>
    <p:sldId id="332" r:id="rId46"/>
    <p:sldId id="300" r:id="rId47"/>
    <p:sldId id="301" r:id="rId48"/>
    <p:sldId id="315" r:id="rId49"/>
    <p:sldId id="316" r:id="rId50"/>
    <p:sldId id="317" r:id="rId51"/>
    <p:sldId id="318" r:id="rId52"/>
    <p:sldId id="320" r:id="rId53"/>
    <p:sldId id="274" r:id="rId54"/>
  </p:sldIdLst>
  <p:sldSz cx="12192000" cy="6858000"/>
  <p:notesSz cx="6858000" cy="9144000"/>
  <p:embeddedFontLst>
    <p:embeddedFont>
      <p:font typeface="Carnas Light" panose="02000503000000020004" pitchFamily="50" charset="0"/>
      <p:regular r:id="rId57"/>
      <p:italic r:id="rId58"/>
    </p:embeddedFont>
    <p:embeddedFont>
      <p:font typeface="Carnas" panose="02000503000000020004" pitchFamily="50" charset="0"/>
      <p:regular r:id="rId59"/>
      <p:bold r:id="rId60"/>
      <p:italic r:id="rId61"/>
      <p:boldItalic r:id="rId62"/>
    </p:embeddedFont>
    <p:embeddedFont>
      <p:font typeface="Tahoma" panose="020B0604030504040204" pitchFamily="34" charset="0"/>
      <p:regular r:id="rId63"/>
      <p:bold r:id="rId64"/>
    </p:embeddedFont>
    <p:embeddedFont>
      <p:font typeface="Verdana" panose="020B0604030504040204" pitchFamily="34" charset="0"/>
      <p:regular r:id="rId65"/>
      <p:bold r:id="rId66"/>
      <p:italic r:id="rId67"/>
      <p:boldItalic r:id="rId68"/>
    </p:embeddedFont>
    <p:embeddedFont>
      <p:font typeface="Calibri" panose="020F0502020204030204" pitchFamily="34" charset="0"/>
      <p:regular r:id="rId69"/>
      <p:bold r:id="rId70"/>
      <p:italic r:id="rId71"/>
      <p:boldItalic r:id="rId72"/>
    </p:embeddedFont>
    <p:embeddedFont>
      <p:font typeface="Carnas Medium" panose="02000603000000020004" pitchFamily="50" charset="0"/>
      <p:regular r:id="rId73"/>
      <p:italic r:id="rId74"/>
    </p:embeddedFont>
    <p:embeddedFont>
      <p:font typeface="Carnas ExtraLight" panose="02000503000000020004" pitchFamily="50" charset="0"/>
      <p:regular r:id="rId75"/>
      <p:italic r:id="rId7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E600"/>
    <a:srgbClr val="FFFF00"/>
    <a:srgbClr val="000000"/>
    <a:srgbClr val="FBFBFB"/>
    <a:srgbClr val="FFFF99"/>
    <a:srgbClr val="D5D5D5"/>
    <a:srgbClr val="4B4B4B"/>
    <a:srgbClr val="858585"/>
    <a:srgbClr val="C48300"/>
    <a:srgbClr val="39D6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0735" autoAdjust="0"/>
    <p:restoredTop sz="94680" autoAdjust="0"/>
  </p:normalViewPr>
  <p:slideViewPr>
    <p:cSldViewPr snapToGrid="0">
      <p:cViewPr varScale="1">
        <p:scale>
          <a:sx n="69" d="100"/>
          <a:sy n="69" d="100"/>
        </p:scale>
        <p:origin x="1068" y="6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4" d="100"/>
          <a:sy n="54" d="100"/>
        </p:scale>
        <p:origin x="2820"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63" Type="http://schemas.openxmlformats.org/officeDocument/2006/relationships/font" Target="fonts/font7.fntdata"/><Relationship Id="rId68" Type="http://schemas.openxmlformats.org/officeDocument/2006/relationships/font" Target="fonts/font12.fntdata"/><Relationship Id="rId76" Type="http://schemas.openxmlformats.org/officeDocument/2006/relationships/font" Target="fonts/font20.fntdata"/><Relationship Id="rId7" Type="http://schemas.openxmlformats.org/officeDocument/2006/relationships/slide" Target="slides/slide6.xml"/><Relationship Id="rId71"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6.fntdata"/><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42FB7A-96E9-4B3F-A859-A9B27C058BD2}" type="datetimeFigureOut">
              <a:rPr lang="en-US" smtClean="0"/>
              <a:pPr/>
              <a:t>3/28/2017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C6C85FD-D8F4-4BC7-BD20-9093D8C598AB}" type="slidenum">
              <a:rPr lang="en-US" smtClean="0"/>
              <a:pPr/>
              <a:t>‹#›</a:t>
            </a:fld>
            <a:endParaRPr lang="en-US"/>
          </a:p>
        </p:txBody>
      </p:sp>
    </p:spTree>
    <p:extLst>
      <p:ext uri="{BB962C8B-B14F-4D97-AF65-F5344CB8AC3E}">
        <p14:creationId xmlns:p14="http://schemas.microsoft.com/office/powerpoint/2010/main" val="99180382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3A60C7-6199-4E5F-8DEA-773DC14004E0}" type="datetimeFigureOut">
              <a:rPr lang="en-US" smtClean="0"/>
              <a:pPr/>
              <a:t>3/28/2017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E841F7-761B-48A4-821B-C697B08C09D0}" type="slidenum">
              <a:rPr lang="en-US" smtClean="0"/>
              <a:pPr/>
              <a:t>‹#›</a:t>
            </a:fld>
            <a:endParaRPr lang="en-US"/>
          </a:p>
        </p:txBody>
      </p:sp>
    </p:spTree>
    <p:extLst>
      <p:ext uri="{BB962C8B-B14F-4D97-AF65-F5344CB8AC3E}">
        <p14:creationId xmlns:p14="http://schemas.microsoft.com/office/powerpoint/2010/main" val="1710161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angepaste indeling">
    <p:spTree>
      <p:nvGrpSpPr>
        <p:cNvPr id="1" name=""/>
        <p:cNvGrpSpPr/>
        <p:nvPr/>
      </p:nvGrpSpPr>
      <p:grpSpPr>
        <a:xfrm>
          <a:off x="0" y="0"/>
          <a:ext cx="0" cy="0"/>
          <a:chOff x="0" y="0"/>
          <a:chExt cx="0" cy="0"/>
        </a:xfrm>
      </p:grpSpPr>
      <p:sp>
        <p:nvSpPr>
          <p:cNvPr id="14" name="Content Placeholder 2"/>
          <p:cNvSpPr>
            <a:spLocks noGrp="1"/>
          </p:cNvSpPr>
          <p:nvPr>
            <p:ph sz="quarter" idx="19" hasCustomPrompt="1"/>
          </p:nvPr>
        </p:nvSpPr>
        <p:spPr>
          <a:xfrm>
            <a:off x="4500965" y="1531097"/>
            <a:ext cx="3192463" cy="347472"/>
          </a:xfrm>
          <a:prstGeom prst="rect">
            <a:avLst/>
          </a:prstGeom>
          <a:noFill/>
        </p:spPr>
        <p:txBody>
          <a:bodyPr anchor="ctr"/>
          <a:lstStyle>
            <a:lvl1pPr marL="0" indent="0" algn="ctr">
              <a:buNone/>
              <a:defRPr sz="1400" b="0" i="0">
                <a:solidFill>
                  <a:srgbClr val="4B4B4B"/>
                </a:solidFill>
                <a:latin typeface="Carnas Light"/>
                <a:cs typeface="Carnas Light"/>
              </a:defRPr>
            </a:lvl1pPr>
          </a:lstStyle>
          <a:p>
            <a:pPr lvl="0"/>
            <a:r>
              <a:rPr lang="en-US" dirty="0"/>
              <a:t>TECHNOLOGY</a:t>
            </a:r>
          </a:p>
        </p:txBody>
      </p:sp>
      <p:sp>
        <p:nvSpPr>
          <p:cNvPr id="15" name="Title 10"/>
          <p:cNvSpPr>
            <a:spLocks noGrp="1"/>
          </p:cNvSpPr>
          <p:nvPr>
            <p:ph type="title" hasCustomPrompt="1"/>
          </p:nvPr>
        </p:nvSpPr>
        <p:spPr>
          <a:xfrm>
            <a:off x="0" y="2217600"/>
            <a:ext cx="12192000" cy="873418"/>
          </a:xfrm>
          <a:prstGeom prst="rect">
            <a:avLst/>
          </a:prstGeom>
        </p:spPr>
        <p:txBody>
          <a:bodyPr/>
          <a:lstStyle>
            <a:lvl1pPr algn="ctr">
              <a:defRPr sz="6000" b="0" i="0">
                <a:solidFill>
                  <a:srgbClr val="4B4B4B"/>
                </a:solidFill>
                <a:latin typeface="Carnas ExtraLight"/>
                <a:cs typeface="Carnas ExtraLight"/>
              </a:defRPr>
            </a:lvl1pPr>
          </a:lstStyle>
          <a:p>
            <a:r>
              <a:rPr lang="en-US" dirty="0"/>
              <a:t>Click to edit presentation title</a:t>
            </a:r>
          </a:p>
        </p:txBody>
      </p:sp>
      <p:sp>
        <p:nvSpPr>
          <p:cNvPr id="16" name="Text Placeholder 13"/>
          <p:cNvSpPr>
            <a:spLocks noGrp="1"/>
          </p:cNvSpPr>
          <p:nvPr>
            <p:ph type="body" sz="quarter" idx="10" hasCustomPrompt="1"/>
          </p:nvPr>
        </p:nvSpPr>
        <p:spPr>
          <a:xfrm>
            <a:off x="0" y="3106800"/>
            <a:ext cx="12192000" cy="835025"/>
          </a:xfrm>
          <a:prstGeom prst="rect">
            <a:avLst/>
          </a:prstGeom>
        </p:spPr>
        <p:txBody>
          <a:bodyPr/>
          <a:lstStyle>
            <a:lvl1pPr marL="0" indent="0" algn="ctr">
              <a:buNone/>
              <a:defRPr b="0" i="0" baseline="0">
                <a:solidFill>
                  <a:srgbClr val="858585"/>
                </a:solidFill>
                <a:latin typeface="Carnas ExtraLight"/>
                <a:cs typeface="Carnas ExtraLight"/>
              </a:defRPr>
            </a:lvl1pPr>
          </a:lstStyle>
          <a:p>
            <a:pPr lvl="0"/>
            <a:r>
              <a:rPr lang="en-US" dirty="0"/>
              <a:t>Supporting text &amp; date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parator Slide / Chapter Name">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rgbClr val="FAE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842" y="6388989"/>
            <a:ext cx="1408176" cy="337591"/>
          </a:xfrm>
          <a:prstGeom prst="rect">
            <a:avLst/>
          </a:prstGeom>
        </p:spPr>
      </p:pic>
      <p:sp>
        <p:nvSpPr>
          <p:cNvPr id="6" name="Content Placeholder 2"/>
          <p:cNvSpPr>
            <a:spLocks noGrp="1"/>
          </p:cNvSpPr>
          <p:nvPr>
            <p:ph sz="quarter" idx="19" hasCustomPrompt="1"/>
          </p:nvPr>
        </p:nvSpPr>
        <p:spPr>
          <a:xfrm>
            <a:off x="4500965" y="1531097"/>
            <a:ext cx="3192463" cy="347472"/>
          </a:xfrm>
          <a:prstGeom prst="rect">
            <a:avLst/>
          </a:prstGeom>
          <a:noFill/>
        </p:spPr>
        <p:txBody>
          <a:bodyPr anchor="ctr"/>
          <a:lstStyle>
            <a:lvl1pPr marL="0" indent="0" algn="ctr">
              <a:buNone/>
              <a:defRPr sz="1400" b="0" i="0">
                <a:solidFill>
                  <a:srgbClr val="4B4B4B"/>
                </a:solidFill>
                <a:latin typeface="Carnas Light"/>
                <a:cs typeface="Carnas Light"/>
              </a:defRPr>
            </a:lvl1pPr>
          </a:lstStyle>
          <a:p>
            <a:pPr lvl="0"/>
            <a:r>
              <a:rPr lang="en-US" dirty="0"/>
              <a:t>DIGITAL</a:t>
            </a:r>
          </a:p>
        </p:txBody>
      </p:sp>
      <p:sp>
        <p:nvSpPr>
          <p:cNvPr id="7" name="Title 10"/>
          <p:cNvSpPr>
            <a:spLocks noGrp="1"/>
          </p:cNvSpPr>
          <p:nvPr>
            <p:ph type="title" hasCustomPrompt="1"/>
          </p:nvPr>
        </p:nvSpPr>
        <p:spPr>
          <a:xfrm>
            <a:off x="0" y="2217600"/>
            <a:ext cx="12192000" cy="873418"/>
          </a:xfrm>
          <a:prstGeom prst="rect">
            <a:avLst/>
          </a:prstGeom>
        </p:spPr>
        <p:txBody>
          <a:bodyPr/>
          <a:lstStyle>
            <a:lvl1pPr algn="ctr">
              <a:defRPr sz="6000" b="0" i="0">
                <a:solidFill>
                  <a:schemeClr val="bg1"/>
                </a:solidFill>
                <a:latin typeface="Carnas ExtraLight"/>
                <a:cs typeface="Carnas ExtraLight"/>
              </a:defRPr>
            </a:lvl1pPr>
          </a:lstStyle>
          <a:p>
            <a:r>
              <a:rPr lang="en-US" dirty="0"/>
              <a:t>Click to edit presentation title</a:t>
            </a:r>
          </a:p>
        </p:txBody>
      </p:sp>
      <p:sp>
        <p:nvSpPr>
          <p:cNvPr id="8" name="Text Placeholder 13"/>
          <p:cNvSpPr>
            <a:spLocks noGrp="1"/>
          </p:cNvSpPr>
          <p:nvPr>
            <p:ph type="body" sz="quarter" idx="10" hasCustomPrompt="1"/>
          </p:nvPr>
        </p:nvSpPr>
        <p:spPr>
          <a:xfrm>
            <a:off x="0" y="3106800"/>
            <a:ext cx="12192000" cy="835025"/>
          </a:xfrm>
          <a:prstGeom prst="rect">
            <a:avLst/>
          </a:prstGeom>
        </p:spPr>
        <p:txBody>
          <a:bodyPr/>
          <a:lstStyle>
            <a:lvl1pPr marL="0" indent="0" algn="ctr">
              <a:buNone/>
              <a:defRPr b="0" i="0" baseline="0">
                <a:solidFill>
                  <a:schemeClr val="bg1"/>
                </a:solidFill>
                <a:latin typeface="Carnas ExtraLight"/>
                <a:cs typeface="Carnas ExtraLight"/>
              </a:defRPr>
            </a:lvl1pPr>
          </a:lstStyle>
          <a:p>
            <a:pPr lvl="0"/>
            <a:r>
              <a:rPr lang="en-US" dirty="0"/>
              <a:t>Supporting text &amp; date</a:t>
            </a:r>
          </a:p>
        </p:txBody>
      </p:sp>
    </p:spTree>
    <p:extLst>
      <p:ext uri="{BB962C8B-B14F-4D97-AF65-F5344CB8AC3E}">
        <p14:creationId xmlns:p14="http://schemas.microsoft.com/office/powerpoint/2010/main" val="2192850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_Aangepaste indeling">
    <p:spTree>
      <p:nvGrpSpPr>
        <p:cNvPr id="1" name=""/>
        <p:cNvGrpSpPr/>
        <p:nvPr/>
      </p:nvGrpSpPr>
      <p:grpSpPr>
        <a:xfrm>
          <a:off x="0" y="0"/>
          <a:ext cx="0" cy="0"/>
          <a:chOff x="0" y="0"/>
          <a:chExt cx="0" cy="0"/>
        </a:xfrm>
      </p:grpSpPr>
      <p:sp>
        <p:nvSpPr>
          <p:cNvPr id="9" name="Rectangle 2"/>
          <p:cNvSpPr/>
          <p:nvPr userDrawn="1"/>
        </p:nvSpPr>
        <p:spPr>
          <a:xfrm>
            <a:off x="0" y="1"/>
            <a:ext cx="12192000" cy="6857999"/>
          </a:xfrm>
          <a:prstGeom prst="rect">
            <a:avLst/>
          </a:prstGeom>
          <a:solidFill>
            <a:srgbClr val="4B4B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rnas"/>
              <a:cs typeface="Carnas"/>
            </a:endParaRPr>
          </a:p>
        </p:txBody>
      </p:sp>
      <p:pic>
        <p:nvPicPr>
          <p:cNvPr id="10"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9600" y="6390000"/>
            <a:ext cx="1408176" cy="337591"/>
          </a:xfrm>
          <a:prstGeom prst="rect">
            <a:avLst/>
          </a:prstGeom>
        </p:spPr>
      </p:pic>
      <p:sp>
        <p:nvSpPr>
          <p:cNvPr id="6" name="Content Placeholder 2"/>
          <p:cNvSpPr>
            <a:spLocks noGrp="1"/>
          </p:cNvSpPr>
          <p:nvPr>
            <p:ph sz="quarter" idx="19" hasCustomPrompt="1"/>
          </p:nvPr>
        </p:nvSpPr>
        <p:spPr>
          <a:xfrm>
            <a:off x="4500965" y="1531097"/>
            <a:ext cx="3192463" cy="347472"/>
          </a:xfrm>
          <a:prstGeom prst="rect">
            <a:avLst/>
          </a:prstGeom>
          <a:noFill/>
        </p:spPr>
        <p:txBody>
          <a:bodyPr anchor="ctr"/>
          <a:lstStyle>
            <a:lvl1pPr marL="0" indent="0" algn="ctr">
              <a:buNone/>
              <a:defRPr sz="1400" b="0" i="0">
                <a:solidFill>
                  <a:schemeClr val="bg1"/>
                </a:solidFill>
                <a:latin typeface="Carnas Light"/>
                <a:cs typeface="Carnas Light"/>
              </a:defRPr>
            </a:lvl1pPr>
          </a:lstStyle>
          <a:p>
            <a:pPr lvl="0"/>
            <a:r>
              <a:rPr lang="en-US" dirty="0"/>
              <a:t>BUSINESS CONSULTING</a:t>
            </a:r>
          </a:p>
        </p:txBody>
      </p:sp>
      <p:sp>
        <p:nvSpPr>
          <p:cNvPr id="7" name="Title 10"/>
          <p:cNvSpPr>
            <a:spLocks noGrp="1"/>
          </p:cNvSpPr>
          <p:nvPr>
            <p:ph type="title" hasCustomPrompt="1"/>
          </p:nvPr>
        </p:nvSpPr>
        <p:spPr>
          <a:xfrm>
            <a:off x="0" y="2217600"/>
            <a:ext cx="12192000" cy="873418"/>
          </a:xfrm>
          <a:prstGeom prst="rect">
            <a:avLst/>
          </a:prstGeom>
        </p:spPr>
        <p:txBody>
          <a:bodyPr/>
          <a:lstStyle>
            <a:lvl1pPr algn="ctr">
              <a:defRPr sz="6000" b="0" i="0">
                <a:solidFill>
                  <a:schemeClr val="accent1"/>
                </a:solidFill>
                <a:latin typeface="Carnas ExtraLight"/>
                <a:cs typeface="Carnas ExtraLight"/>
              </a:defRPr>
            </a:lvl1pPr>
          </a:lstStyle>
          <a:p>
            <a:r>
              <a:rPr lang="en-US" dirty="0"/>
              <a:t>Click to edit presentation title</a:t>
            </a:r>
          </a:p>
        </p:txBody>
      </p:sp>
      <p:sp>
        <p:nvSpPr>
          <p:cNvPr id="8" name="Text Placeholder 13"/>
          <p:cNvSpPr>
            <a:spLocks noGrp="1"/>
          </p:cNvSpPr>
          <p:nvPr>
            <p:ph type="body" sz="quarter" idx="10" hasCustomPrompt="1"/>
          </p:nvPr>
        </p:nvSpPr>
        <p:spPr>
          <a:xfrm>
            <a:off x="0" y="3106800"/>
            <a:ext cx="12192000" cy="835025"/>
          </a:xfrm>
          <a:prstGeom prst="rect">
            <a:avLst/>
          </a:prstGeom>
        </p:spPr>
        <p:txBody>
          <a:bodyPr/>
          <a:lstStyle>
            <a:lvl1pPr marL="0" indent="0" algn="ctr">
              <a:buNone/>
              <a:defRPr b="0" i="0" baseline="0">
                <a:solidFill>
                  <a:schemeClr val="accent1"/>
                </a:solidFill>
                <a:latin typeface="Carnas ExtraLight"/>
                <a:cs typeface="Carnas ExtraLight"/>
              </a:defRPr>
            </a:lvl1pPr>
          </a:lstStyle>
          <a:p>
            <a:pPr lvl="0"/>
            <a:r>
              <a:rPr lang="en-US" dirty="0"/>
              <a:t>Supporting text &amp; date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Title 10"/>
          <p:cNvSpPr>
            <a:spLocks noGrp="1"/>
          </p:cNvSpPr>
          <p:nvPr>
            <p:ph type="title" hasCustomPrompt="1"/>
          </p:nvPr>
        </p:nvSpPr>
        <p:spPr>
          <a:xfrm>
            <a:off x="440635" y="1498722"/>
            <a:ext cx="10515600" cy="873418"/>
          </a:xfrm>
          <a:prstGeom prst="rect">
            <a:avLst/>
          </a:prstGeom>
        </p:spPr>
        <p:txBody>
          <a:bodyPr/>
          <a:lstStyle>
            <a:lvl1pPr>
              <a:defRPr sz="6000" b="0" i="0" baseline="0">
                <a:solidFill>
                  <a:srgbClr val="4B4B4B"/>
                </a:solidFill>
                <a:latin typeface="Carnas ExtraLight"/>
                <a:cs typeface="Carnas ExtraLight"/>
              </a:defRPr>
            </a:lvl1pPr>
          </a:lstStyle>
          <a:p>
            <a:r>
              <a:rPr lang="en-US" dirty="0"/>
              <a:t>Click to edit chapter title</a:t>
            </a:r>
          </a:p>
        </p:txBody>
      </p:sp>
      <p:sp>
        <p:nvSpPr>
          <p:cNvPr id="14" name="Text Placeholder 13"/>
          <p:cNvSpPr>
            <a:spLocks noGrp="1"/>
          </p:cNvSpPr>
          <p:nvPr>
            <p:ph type="body" sz="quarter" idx="10" hasCustomPrompt="1"/>
          </p:nvPr>
        </p:nvSpPr>
        <p:spPr>
          <a:xfrm>
            <a:off x="439200" y="2385392"/>
            <a:ext cx="7986713" cy="835025"/>
          </a:xfrm>
          <a:prstGeom prst="rect">
            <a:avLst/>
          </a:prstGeom>
        </p:spPr>
        <p:txBody>
          <a:bodyPr/>
          <a:lstStyle>
            <a:lvl1pPr marL="0" indent="0">
              <a:buNone/>
              <a:defRPr b="0" i="0" baseline="0">
                <a:solidFill>
                  <a:srgbClr val="858585"/>
                </a:solidFill>
                <a:latin typeface="Carnas ExtraLight"/>
                <a:cs typeface="Carnas ExtraLight"/>
              </a:defRPr>
            </a:lvl1pPr>
          </a:lstStyle>
          <a:p>
            <a:pPr lvl="0"/>
            <a:r>
              <a:rPr lang="en-US" dirty="0"/>
              <a:t>Supporting text &amp; date</a:t>
            </a:r>
          </a:p>
        </p:txBody>
      </p:sp>
      <p:sp>
        <p:nvSpPr>
          <p:cNvPr id="5" name="Rectangle 4"/>
          <p:cNvSpPr/>
          <p:nvPr userDrawn="1"/>
        </p:nvSpPr>
        <p:spPr>
          <a:xfrm>
            <a:off x="331303" y="1498721"/>
            <a:ext cx="109331" cy="1463040"/>
          </a:xfrm>
          <a:prstGeom prst="rect">
            <a:avLst/>
          </a:prstGeom>
          <a:solidFill>
            <a:srgbClr val="FAE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08955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1" name="Content Placeholder 37"/>
          <p:cNvSpPr>
            <a:spLocks noGrp="1"/>
          </p:cNvSpPr>
          <p:nvPr>
            <p:ph sz="quarter" idx="26" hasCustomPrompt="1"/>
          </p:nvPr>
        </p:nvSpPr>
        <p:spPr>
          <a:xfrm>
            <a:off x="538458" y="14976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a:t>1</a:t>
            </a:r>
          </a:p>
        </p:txBody>
      </p:sp>
      <p:sp>
        <p:nvSpPr>
          <p:cNvPr id="38" name="Content Placeholder 37"/>
          <p:cNvSpPr>
            <a:spLocks noGrp="1"/>
          </p:cNvSpPr>
          <p:nvPr>
            <p:ph sz="quarter" idx="13" hasCustomPrompt="1"/>
          </p:nvPr>
        </p:nvSpPr>
        <p:spPr>
          <a:xfrm>
            <a:off x="981144" y="1497013"/>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a:t>Topic - 1</a:t>
            </a:r>
          </a:p>
        </p:txBody>
      </p:sp>
      <p:sp>
        <p:nvSpPr>
          <p:cNvPr id="40" name="Content Placeholder 37"/>
          <p:cNvSpPr>
            <a:spLocks noGrp="1"/>
          </p:cNvSpPr>
          <p:nvPr>
            <p:ph sz="quarter" idx="15" hasCustomPrompt="1"/>
          </p:nvPr>
        </p:nvSpPr>
        <p:spPr>
          <a:xfrm>
            <a:off x="981144" y="2078908"/>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a:t>Topic - 2</a:t>
            </a:r>
          </a:p>
        </p:txBody>
      </p:sp>
      <p:sp>
        <p:nvSpPr>
          <p:cNvPr id="42" name="Content Placeholder 37"/>
          <p:cNvSpPr>
            <a:spLocks noGrp="1"/>
          </p:cNvSpPr>
          <p:nvPr>
            <p:ph sz="quarter" idx="17" hasCustomPrompt="1"/>
          </p:nvPr>
        </p:nvSpPr>
        <p:spPr>
          <a:xfrm>
            <a:off x="981144" y="2660803"/>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a:t>Topic - 3</a:t>
            </a:r>
          </a:p>
        </p:txBody>
      </p:sp>
      <p:sp>
        <p:nvSpPr>
          <p:cNvPr id="44" name="Content Placeholder 37"/>
          <p:cNvSpPr>
            <a:spLocks noGrp="1"/>
          </p:cNvSpPr>
          <p:nvPr>
            <p:ph sz="quarter" idx="19" hasCustomPrompt="1"/>
          </p:nvPr>
        </p:nvSpPr>
        <p:spPr>
          <a:xfrm>
            <a:off x="981144" y="3242698"/>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a:t>Topic - 4</a:t>
            </a:r>
          </a:p>
        </p:txBody>
      </p:sp>
      <p:sp>
        <p:nvSpPr>
          <p:cNvPr id="46" name="Content Placeholder 37"/>
          <p:cNvSpPr>
            <a:spLocks noGrp="1"/>
          </p:cNvSpPr>
          <p:nvPr>
            <p:ph sz="quarter" idx="21" hasCustomPrompt="1"/>
          </p:nvPr>
        </p:nvSpPr>
        <p:spPr>
          <a:xfrm>
            <a:off x="981144" y="3824593"/>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a:t>Topic - 5</a:t>
            </a:r>
          </a:p>
        </p:txBody>
      </p:sp>
      <p:sp>
        <p:nvSpPr>
          <p:cNvPr id="48" name="Content Placeholder 37"/>
          <p:cNvSpPr>
            <a:spLocks noGrp="1"/>
          </p:cNvSpPr>
          <p:nvPr>
            <p:ph sz="quarter" idx="23" hasCustomPrompt="1"/>
          </p:nvPr>
        </p:nvSpPr>
        <p:spPr>
          <a:xfrm>
            <a:off x="981144" y="4406488"/>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a:t>Topic - 6</a:t>
            </a:r>
          </a:p>
        </p:txBody>
      </p:sp>
      <p:sp>
        <p:nvSpPr>
          <p:cNvPr id="50" name="Content Placeholder 37"/>
          <p:cNvSpPr>
            <a:spLocks noGrp="1"/>
          </p:cNvSpPr>
          <p:nvPr>
            <p:ph sz="quarter" idx="25" hasCustomPrompt="1"/>
          </p:nvPr>
        </p:nvSpPr>
        <p:spPr>
          <a:xfrm>
            <a:off x="981144" y="4988383"/>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a:t>Topic - 7</a:t>
            </a:r>
          </a:p>
        </p:txBody>
      </p:sp>
      <p:sp>
        <p:nvSpPr>
          <p:cNvPr id="30" name="Content Placeholder 2"/>
          <p:cNvSpPr>
            <a:spLocks noGrp="1"/>
          </p:cNvSpPr>
          <p:nvPr>
            <p:ph sz="quarter" idx="10" hasCustomPrompt="1"/>
          </p:nvPr>
        </p:nvSpPr>
        <p:spPr>
          <a:xfrm>
            <a:off x="532800" y="199888"/>
            <a:ext cx="6788061" cy="418678"/>
          </a:xfrm>
          <a:prstGeom prst="rect">
            <a:avLst/>
          </a:prstGeom>
        </p:spPr>
        <p:txBody>
          <a:bodyPr lIns="0" rIns="0"/>
          <a:lstStyle>
            <a:lvl1pPr marL="0" indent="0">
              <a:buNone/>
              <a:defRPr sz="3200" b="0" i="0" baseline="0">
                <a:solidFill>
                  <a:srgbClr val="4B4B4B"/>
                </a:solidFill>
                <a:latin typeface="Carnas ExtraLight"/>
                <a:cs typeface="Carnas ExtraLight"/>
              </a:defRPr>
            </a:lvl1pPr>
          </a:lstStyle>
          <a:p>
            <a:pPr lvl="0"/>
            <a:r>
              <a:rPr lang="en-US" dirty="0"/>
              <a:t>Agenda</a:t>
            </a:r>
          </a:p>
        </p:txBody>
      </p:sp>
      <p:sp>
        <p:nvSpPr>
          <p:cNvPr id="31" name="Content Placeholder 2"/>
          <p:cNvSpPr>
            <a:spLocks noGrp="1"/>
          </p:cNvSpPr>
          <p:nvPr>
            <p:ph sz="quarter" idx="11" hasCustomPrompt="1"/>
          </p:nvPr>
        </p:nvSpPr>
        <p:spPr>
          <a:xfrm>
            <a:off x="529200" y="640800"/>
            <a:ext cx="6788061" cy="340250"/>
          </a:xfrm>
          <a:prstGeom prst="rect">
            <a:avLst/>
          </a:prstGeom>
        </p:spPr>
        <p:txBody>
          <a:bodyPr lIns="0" rIns="0"/>
          <a:lstStyle>
            <a:lvl1pPr marL="0" indent="0">
              <a:spcBef>
                <a:spcPts val="400"/>
              </a:spcBef>
              <a:buNone/>
              <a:defRPr sz="1800" b="0" i="0" baseline="0">
                <a:solidFill>
                  <a:srgbClr val="858585"/>
                </a:solidFill>
                <a:latin typeface="Carnas ExtraLight"/>
                <a:cs typeface="Carnas ExtraLight"/>
              </a:defRPr>
            </a:lvl1pPr>
          </a:lstStyle>
          <a:p>
            <a:pPr lvl="0"/>
            <a:r>
              <a:rPr lang="en-US" dirty="0"/>
              <a:t>Click to edit sub title</a:t>
            </a:r>
          </a:p>
        </p:txBody>
      </p:sp>
      <p:sp>
        <p:nvSpPr>
          <p:cNvPr id="32" name="Slide Number Placeholder 2"/>
          <p:cNvSpPr>
            <a:spLocks noGrp="1"/>
          </p:cNvSpPr>
          <p:nvPr>
            <p:ph type="sldNum" sz="quarter" idx="4"/>
          </p:nvPr>
        </p:nvSpPr>
        <p:spPr>
          <a:xfrm>
            <a:off x="529200" y="6356350"/>
            <a:ext cx="389682" cy="365125"/>
          </a:xfrm>
          <a:prstGeom prst="rect">
            <a:avLst/>
          </a:prstGeom>
        </p:spPr>
        <p:txBody>
          <a:bodyPr vert="horz" lIns="0" tIns="45720" rIns="91440" bIns="45720" rtlCol="0" anchor="ctr"/>
          <a:lstStyle>
            <a:lvl1pPr algn="l">
              <a:defRPr sz="1000" b="0" i="0">
                <a:solidFill>
                  <a:srgbClr val="4B4B4B"/>
                </a:solidFill>
                <a:latin typeface="Carnas Light"/>
                <a:cs typeface="Carnas Light"/>
              </a:defRPr>
            </a:lvl1pPr>
          </a:lstStyle>
          <a:p>
            <a:fld id="{7591F48A-A635-4EA2-8E7E-325C9425C81C}" type="slidenum">
              <a:rPr lang="en-US" smtClean="0"/>
              <a:pPr/>
              <a:t>‹#›</a:t>
            </a:fld>
            <a:endParaRPr lang="en-US" dirty="0"/>
          </a:p>
        </p:txBody>
      </p:sp>
      <p:sp>
        <p:nvSpPr>
          <p:cNvPr id="33" name="Footer Placeholder 1"/>
          <p:cNvSpPr>
            <a:spLocks noGrp="1"/>
          </p:cNvSpPr>
          <p:nvPr>
            <p:ph type="ftr" sz="quarter" idx="3"/>
          </p:nvPr>
        </p:nvSpPr>
        <p:spPr>
          <a:xfrm>
            <a:off x="940105" y="6356350"/>
            <a:ext cx="4114800" cy="365125"/>
          </a:xfrm>
          <a:prstGeom prst="rect">
            <a:avLst/>
          </a:prstGeom>
        </p:spPr>
        <p:txBody>
          <a:bodyPr vert="horz" lIns="0" tIns="45720" rIns="91440" bIns="45720" rtlCol="0" anchor="ctr"/>
          <a:lstStyle>
            <a:lvl1pPr algn="l">
              <a:defRPr sz="1000" b="0" i="0">
                <a:solidFill>
                  <a:srgbClr val="4B4B4B"/>
                </a:solidFill>
                <a:latin typeface="Carnas Light"/>
                <a:cs typeface="Carnas Light"/>
              </a:defRPr>
            </a:lvl1pPr>
          </a:lstStyle>
          <a:p>
            <a:endParaRPr lang="en-US" dirty="0"/>
          </a:p>
        </p:txBody>
      </p:sp>
      <p:sp>
        <p:nvSpPr>
          <p:cNvPr id="22" name="Content Placeholder 37"/>
          <p:cNvSpPr>
            <a:spLocks noGrp="1"/>
          </p:cNvSpPr>
          <p:nvPr>
            <p:ph sz="quarter" idx="27" hasCustomPrompt="1"/>
          </p:nvPr>
        </p:nvSpPr>
        <p:spPr>
          <a:xfrm>
            <a:off x="540000" y="20772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a:t>2</a:t>
            </a:r>
          </a:p>
        </p:txBody>
      </p:sp>
      <p:sp>
        <p:nvSpPr>
          <p:cNvPr id="23" name="Content Placeholder 37"/>
          <p:cNvSpPr>
            <a:spLocks noGrp="1"/>
          </p:cNvSpPr>
          <p:nvPr>
            <p:ph sz="quarter" idx="28" hasCustomPrompt="1"/>
          </p:nvPr>
        </p:nvSpPr>
        <p:spPr>
          <a:xfrm>
            <a:off x="540000" y="26604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a:t>3</a:t>
            </a:r>
          </a:p>
        </p:txBody>
      </p:sp>
      <p:sp>
        <p:nvSpPr>
          <p:cNvPr id="24" name="Content Placeholder 37"/>
          <p:cNvSpPr>
            <a:spLocks noGrp="1"/>
          </p:cNvSpPr>
          <p:nvPr>
            <p:ph sz="quarter" idx="29" hasCustomPrompt="1"/>
          </p:nvPr>
        </p:nvSpPr>
        <p:spPr>
          <a:xfrm>
            <a:off x="538458" y="32436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a:t>4</a:t>
            </a:r>
          </a:p>
        </p:txBody>
      </p:sp>
      <p:sp>
        <p:nvSpPr>
          <p:cNvPr id="25" name="Content Placeholder 37"/>
          <p:cNvSpPr>
            <a:spLocks noGrp="1"/>
          </p:cNvSpPr>
          <p:nvPr>
            <p:ph sz="quarter" idx="30" hasCustomPrompt="1"/>
          </p:nvPr>
        </p:nvSpPr>
        <p:spPr>
          <a:xfrm>
            <a:off x="540000" y="38232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a:t>5</a:t>
            </a:r>
          </a:p>
        </p:txBody>
      </p:sp>
      <p:sp>
        <p:nvSpPr>
          <p:cNvPr id="26" name="Content Placeholder 37"/>
          <p:cNvSpPr>
            <a:spLocks noGrp="1"/>
          </p:cNvSpPr>
          <p:nvPr>
            <p:ph sz="quarter" idx="31" hasCustomPrompt="1"/>
          </p:nvPr>
        </p:nvSpPr>
        <p:spPr>
          <a:xfrm>
            <a:off x="540000" y="44064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a:t>6</a:t>
            </a:r>
          </a:p>
        </p:txBody>
      </p:sp>
      <p:sp>
        <p:nvSpPr>
          <p:cNvPr id="27" name="Content Placeholder 37"/>
          <p:cNvSpPr>
            <a:spLocks noGrp="1"/>
          </p:cNvSpPr>
          <p:nvPr>
            <p:ph sz="quarter" idx="32" hasCustomPrompt="1"/>
          </p:nvPr>
        </p:nvSpPr>
        <p:spPr>
          <a:xfrm>
            <a:off x="540000" y="49896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a:t>7</a:t>
            </a:r>
          </a:p>
        </p:txBody>
      </p:sp>
    </p:spTree>
    <p:extLst>
      <p:ext uri="{BB962C8B-B14F-4D97-AF65-F5344CB8AC3E}">
        <p14:creationId xmlns:p14="http://schemas.microsoft.com/office/powerpoint/2010/main" val="824643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ody Content Slide">
    <p:spTree>
      <p:nvGrpSpPr>
        <p:cNvPr id="1" name=""/>
        <p:cNvGrpSpPr/>
        <p:nvPr/>
      </p:nvGrpSpPr>
      <p:grpSpPr>
        <a:xfrm>
          <a:off x="0" y="0"/>
          <a:ext cx="0" cy="0"/>
          <a:chOff x="0" y="0"/>
          <a:chExt cx="0" cy="0"/>
        </a:xfrm>
      </p:grpSpPr>
      <p:sp>
        <p:nvSpPr>
          <p:cNvPr id="14" name="Content Placeholder 2"/>
          <p:cNvSpPr>
            <a:spLocks noGrp="1"/>
          </p:cNvSpPr>
          <p:nvPr>
            <p:ph sz="quarter" idx="10" hasCustomPrompt="1"/>
          </p:nvPr>
        </p:nvSpPr>
        <p:spPr>
          <a:xfrm>
            <a:off x="529200" y="199888"/>
            <a:ext cx="6788061" cy="418678"/>
          </a:xfrm>
          <a:prstGeom prst="rect">
            <a:avLst/>
          </a:prstGeom>
        </p:spPr>
        <p:txBody>
          <a:bodyPr lIns="0" rIns="0"/>
          <a:lstStyle>
            <a:lvl1pPr marL="228600" indent="-228600">
              <a:buNone/>
              <a:defRPr lang="en-US" sz="3200" b="0" i="0" baseline="0" dirty="0">
                <a:solidFill>
                  <a:srgbClr val="4B4B4B"/>
                </a:solidFill>
                <a:latin typeface="Carnas ExtraLight"/>
                <a:cs typeface="Carnas ExtraLight"/>
              </a:defRPr>
            </a:lvl1pPr>
          </a:lstStyle>
          <a:p>
            <a:pPr marL="0" lvl="0" indent="0"/>
            <a:r>
              <a:rPr lang="en-US" dirty="0"/>
              <a:t>Click to edit page title</a:t>
            </a:r>
          </a:p>
        </p:txBody>
      </p:sp>
      <p:sp>
        <p:nvSpPr>
          <p:cNvPr id="15" name="Content Placeholder 2"/>
          <p:cNvSpPr>
            <a:spLocks noGrp="1"/>
          </p:cNvSpPr>
          <p:nvPr>
            <p:ph sz="quarter" idx="11" hasCustomPrompt="1"/>
          </p:nvPr>
        </p:nvSpPr>
        <p:spPr>
          <a:xfrm>
            <a:off x="529200" y="640800"/>
            <a:ext cx="6788061" cy="340250"/>
          </a:xfrm>
          <a:prstGeom prst="rect">
            <a:avLst/>
          </a:prstGeom>
        </p:spPr>
        <p:txBody>
          <a:bodyPr lIns="0" rIns="0"/>
          <a:lstStyle>
            <a:lvl1pPr marL="228600" indent="-228600">
              <a:buNone/>
              <a:defRPr lang="en-US" sz="1800" b="0" i="0" baseline="0" dirty="0">
                <a:solidFill>
                  <a:srgbClr val="858585"/>
                </a:solidFill>
                <a:latin typeface="Carnas ExtraLight"/>
                <a:cs typeface="Carnas ExtraLight"/>
              </a:defRPr>
            </a:lvl1pPr>
          </a:lstStyle>
          <a:p>
            <a:pPr marL="0" lvl="0" indent="0">
              <a:spcBef>
                <a:spcPts val="400"/>
              </a:spcBef>
            </a:pPr>
            <a:r>
              <a:rPr lang="en-US" dirty="0"/>
              <a:t>Click to edit sub title</a:t>
            </a:r>
          </a:p>
        </p:txBody>
      </p:sp>
      <p:sp>
        <p:nvSpPr>
          <p:cNvPr id="16" name="Slide Number Placeholder 2"/>
          <p:cNvSpPr>
            <a:spLocks noGrp="1"/>
          </p:cNvSpPr>
          <p:nvPr>
            <p:ph type="sldNum" sz="quarter" idx="4"/>
          </p:nvPr>
        </p:nvSpPr>
        <p:spPr>
          <a:xfrm>
            <a:off x="529200" y="6356350"/>
            <a:ext cx="389682" cy="365125"/>
          </a:xfrm>
          <a:prstGeom prst="rect">
            <a:avLst/>
          </a:prstGeom>
        </p:spPr>
        <p:txBody>
          <a:bodyPr vert="horz" lIns="0" tIns="45720" rIns="91440" bIns="45720" rtlCol="0" anchor="ctr"/>
          <a:lstStyle>
            <a:lvl1pPr algn="l">
              <a:defRPr sz="1000" b="0" i="0">
                <a:solidFill>
                  <a:srgbClr val="4B4B4B"/>
                </a:solidFill>
                <a:latin typeface="Carnas Light"/>
                <a:cs typeface="Carnas Light"/>
              </a:defRPr>
            </a:lvl1pPr>
          </a:lstStyle>
          <a:p>
            <a:fld id="{7591F48A-A635-4EA2-8E7E-325C9425C81C}" type="slidenum">
              <a:rPr lang="en-US" smtClean="0"/>
              <a:pPr/>
              <a:t>‹#›</a:t>
            </a:fld>
            <a:endParaRPr lang="en-US" dirty="0"/>
          </a:p>
        </p:txBody>
      </p:sp>
      <p:sp>
        <p:nvSpPr>
          <p:cNvPr id="17" name="Footer Placeholder 1"/>
          <p:cNvSpPr>
            <a:spLocks noGrp="1"/>
          </p:cNvSpPr>
          <p:nvPr>
            <p:ph type="ftr" sz="quarter" idx="3"/>
          </p:nvPr>
        </p:nvSpPr>
        <p:spPr>
          <a:xfrm>
            <a:off x="940105" y="6356350"/>
            <a:ext cx="4114800" cy="365125"/>
          </a:xfrm>
          <a:prstGeom prst="rect">
            <a:avLst/>
          </a:prstGeom>
        </p:spPr>
        <p:txBody>
          <a:bodyPr vert="horz" lIns="0" tIns="45720" rIns="91440" bIns="45720" rtlCol="0" anchor="ctr"/>
          <a:lstStyle>
            <a:lvl1pPr algn="l">
              <a:defRPr sz="1000" b="0" i="0">
                <a:solidFill>
                  <a:srgbClr val="4B4B4B"/>
                </a:solidFill>
                <a:latin typeface="Carnas Light"/>
                <a:cs typeface="Carnas Light"/>
              </a:defRPr>
            </a:lvl1pPr>
          </a:lstStyle>
          <a:p>
            <a:endParaRPr lang="en-US" dirty="0"/>
          </a:p>
        </p:txBody>
      </p:sp>
      <p:sp>
        <p:nvSpPr>
          <p:cNvPr id="7" name="Text Placeholder 3"/>
          <p:cNvSpPr>
            <a:spLocks noGrp="1"/>
          </p:cNvSpPr>
          <p:nvPr>
            <p:ph type="body" sz="quarter" idx="12" hasCustomPrompt="1"/>
          </p:nvPr>
        </p:nvSpPr>
        <p:spPr>
          <a:xfrm>
            <a:off x="1572737" y="1536669"/>
            <a:ext cx="10189282" cy="4691094"/>
          </a:xfrm>
          <a:prstGeom prst="rect">
            <a:avLst/>
          </a:prstGeom>
        </p:spPr>
        <p:txBody>
          <a:bodyPr/>
          <a:lstStyle>
            <a:lvl1pPr>
              <a:buFont typeface="Wingdings" charset="2"/>
              <a:buChar char="§"/>
              <a:defRPr sz="1800" b="0" i="0">
                <a:solidFill>
                  <a:srgbClr val="4B4B4B"/>
                </a:solidFill>
                <a:latin typeface="Carnas Medium"/>
                <a:cs typeface="Carnas Medium"/>
              </a:defRPr>
            </a:lvl1pPr>
            <a:lvl2pPr marL="685800" indent="-228600">
              <a:buClr>
                <a:srgbClr val="424546"/>
              </a:buClr>
              <a:buSzPct val="80000"/>
              <a:buFont typeface="Wingdings" charset="2"/>
              <a:buChar char="§"/>
              <a:defRPr sz="1400" b="0" i="0">
                <a:solidFill>
                  <a:srgbClr val="4B4B4B"/>
                </a:solidFill>
                <a:latin typeface="Carnas Light"/>
                <a:cs typeface="Carnas Light"/>
              </a:defRPr>
            </a:lvl2pPr>
            <a:lvl3pPr marL="1143000" indent="-228600">
              <a:buSzPct val="80000"/>
              <a:buFont typeface="Wingdings" panose="05000000000000000000" pitchFamily="2" charset="2"/>
              <a:buChar char="§"/>
              <a:defRPr sz="1400" b="0" i="0">
                <a:solidFill>
                  <a:srgbClr val="858585"/>
                </a:solidFill>
                <a:latin typeface="Carnas Light"/>
                <a:cs typeface="Carnas Light"/>
              </a:defRPr>
            </a:lvl3pPr>
            <a:lvl4pPr>
              <a:defRPr sz="1400"/>
            </a:lvl4pPr>
            <a:lvl5pPr>
              <a:defRPr sz="1400"/>
            </a:lvl5pPr>
          </a:lstStyle>
          <a:p>
            <a:pPr lvl="0"/>
            <a:r>
              <a:rPr lang="en-US" dirty="0"/>
              <a:t>Click to edit bullet text</a:t>
            </a:r>
          </a:p>
          <a:p>
            <a:pPr lvl="1"/>
            <a:r>
              <a:rPr lang="en-US" dirty="0"/>
              <a:t>Second level bullet</a:t>
            </a:r>
          </a:p>
          <a:p>
            <a:pPr lvl="2"/>
            <a:r>
              <a:rPr lang="en-US" dirty="0"/>
              <a:t>Third level bullet</a:t>
            </a:r>
          </a:p>
        </p:txBody>
      </p:sp>
    </p:spTree>
    <p:extLst>
      <p:ext uri="{BB962C8B-B14F-4D97-AF65-F5344CB8AC3E}">
        <p14:creationId xmlns:p14="http://schemas.microsoft.com/office/powerpoint/2010/main" val="1648806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3" name="Rectangle 2"/>
          <p:cNvSpPr/>
          <p:nvPr userDrawn="1"/>
        </p:nvSpPr>
        <p:spPr>
          <a:xfrm>
            <a:off x="0" y="1"/>
            <a:ext cx="12192000" cy="6857999"/>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rnas"/>
              <a:cs typeface="Carnas"/>
            </a:endParaRPr>
          </a:p>
        </p:txBody>
      </p:sp>
      <p:sp>
        <p:nvSpPr>
          <p:cNvPr id="12" name="Content Placeholder 11"/>
          <p:cNvSpPr>
            <a:spLocks noGrp="1"/>
          </p:cNvSpPr>
          <p:nvPr>
            <p:ph sz="quarter" idx="11" hasCustomPrompt="1"/>
          </p:nvPr>
        </p:nvSpPr>
        <p:spPr>
          <a:xfrm>
            <a:off x="538774" y="3564539"/>
            <a:ext cx="3949700" cy="2518810"/>
          </a:xfrm>
          <a:prstGeom prst="rect">
            <a:avLst/>
          </a:prstGeom>
        </p:spPr>
        <p:txBody>
          <a:bodyPr/>
          <a:lstStyle>
            <a:lvl1pPr marL="0" indent="0">
              <a:lnSpc>
                <a:spcPct val="100000"/>
              </a:lnSpc>
              <a:spcBef>
                <a:spcPts val="200"/>
              </a:spcBef>
              <a:buNone/>
              <a:defRPr sz="1200" b="0" i="0" baseline="0">
                <a:solidFill>
                  <a:schemeClr val="bg1"/>
                </a:solidFill>
                <a:latin typeface="Carnas Light"/>
                <a:cs typeface="Carnas Light"/>
              </a:defRPr>
            </a:lvl1pPr>
          </a:lstStyle>
          <a:p>
            <a:pPr lvl="0"/>
            <a:r>
              <a:rPr lang="en-US" dirty="0"/>
              <a:t>For further information please contact:</a:t>
            </a:r>
          </a:p>
          <a:p>
            <a:pPr lvl="0"/>
            <a:endParaRPr lang="en-US" dirty="0"/>
          </a:p>
          <a:p>
            <a:pPr lvl="0"/>
            <a:r>
              <a:rPr lang="en-US" dirty="0"/>
              <a:t>Name</a:t>
            </a:r>
          </a:p>
          <a:p>
            <a:pPr lvl="0"/>
            <a:r>
              <a:rPr lang="en-US" dirty="0"/>
              <a:t>Job Title </a:t>
            </a:r>
          </a:p>
          <a:p>
            <a:pPr lvl="0"/>
            <a:r>
              <a:rPr lang="en-US" dirty="0"/>
              <a:t>Synechron </a:t>
            </a:r>
          </a:p>
          <a:p>
            <a:pPr lvl="0"/>
            <a:endParaRPr lang="en-US" dirty="0"/>
          </a:p>
          <a:p>
            <a:pPr lvl="0"/>
            <a:r>
              <a:rPr lang="en-US" dirty="0"/>
              <a:t>e:              first.last@synechron.com</a:t>
            </a:r>
          </a:p>
          <a:p>
            <a:pPr lvl="0"/>
            <a:r>
              <a:rPr lang="en-US" dirty="0"/>
              <a:t>t:               +XX XXX XXXX</a:t>
            </a:r>
          </a:p>
          <a:p>
            <a:pPr lvl="0"/>
            <a:r>
              <a:rPr lang="en-US" dirty="0"/>
              <a:t>m:             +XX XXX XXXX</a:t>
            </a:r>
          </a:p>
          <a:p>
            <a:pPr lvl="0"/>
            <a:endParaRPr lang="en-US" dirty="0"/>
          </a:p>
          <a:p>
            <a:pPr lvl="0"/>
            <a:r>
              <a:rPr lang="en-US" dirty="0"/>
              <a:t>Address Line 1 </a:t>
            </a:r>
          </a:p>
          <a:p>
            <a:pPr lvl="0"/>
            <a:r>
              <a:rPr lang="en-US" dirty="0"/>
              <a:t>Address Line 1     </a:t>
            </a:r>
          </a:p>
          <a:p>
            <a:pPr lvl="0"/>
            <a:endParaRPr lang="en-US" dirty="0"/>
          </a:p>
          <a:p>
            <a:pPr lvl="0"/>
            <a:endParaRPr lang="en-US" dirty="0"/>
          </a:p>
        </p:txBody>
      </p:sp>
      <p:sp>
        <p:nvSpPr>
          <p:cNvPr id="2" name="Title 1"/>
          <p:cNvSpPr>
            <a:spLocks noGrp="1"/>
          </p:cNvSpPr>
          <p:nvPr>
            <p:ph type="title" hasCustomPrompt="1"/>
          </p:nvPr>
        </p:nvSpPr>
        <p:spPr>
          <a:xfrm>
            <a:off x="538774" y="1637334"/>
            <a:ext cx="10515600" cy="1325563"/>
          </a:xfrm>
          <a:prstGeom prst="rect">
            <a:avLst/>
          </a:prstGeom>
        </p:spPr>
        <p:txBody>
          <a:bodyPr/>
          <a:lstStyle>
            <a:lvl1pPr>
              <a:defRPr sz="4800" b="0" i="0" baseline="0">
                <a:solidFill>
                  <a:schemeClr val="bg1"/>
                </a:solidFill>
                <a:latin typeface="Carnas ExtraLight"/>
                <a:cs typeface="Carnas ExtraLight"/>
              </a:defRPr>
            </a:lvl1pPr>
          </a:lstStyle>
          <a:p>
            <a:r>
              <a:rPr lang="en-US" dirty="0"/>
              <a:t>Thank You</a:t>
            </a:r>
          </a:p>
        </p:txBody>
      </p:sp>
      <p:pic>
        <p:nvPicPr>
          <p:cNvPr id="6"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9600" y="6390000"/>
            <a:ext cx="1408176" cy="337591"/>
          </a:xfrm>
          <a:prstGeom prst="rect">
            <a:avLst/>
          </a:prstGeom>
        </p:spPr>
      </p:pic>
    </p:spTree>
    <p:extLst>
      <p:ext uri="{BB962C8B-B14F-4D97-AF65-F5344CB8AC3E}">
        <p14:creationId xmlns:p14="http://schemas.microsoft.com/office/powerpoint/2010/main" val="1982983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1" name="Slide Number Placeholder 2"/>
          <p:cNvSpPr>
            <a:spLocks noGrp="1"/>
          </p:cNvSpPr>
          <p:nvPr>
            <p:ph type="sldNum" sz="quarter" idx="4"/>
          </p:nvPr>
        </p:nvSpPr>
        <p:spPr>
          <a:xfrm>
            <a:off x="529200" y="6356350"/>
            <a:ext cx="389682" cy="365125"/>
          </a:xfrm>
          <a:prstGeom prst="rect">
            <a:avLst/>
          </a:prstGeom>
        </p:spPr>
        <p:txBody>
          <a:bodyPr vert="horz" lIns="0" tIns="45720" rIns="91440" bIns="45720" rtlCol="0" anchor="ctr"/>
          <a:lstStyle>
            <a:lvl1pPr marL="228600" indent="-228600" algn="l">
              <a:defRPr sz="1000" b="0" i="0">
                <a:solidFill>
                  <a:srgbClr val="858585"/>
                </a:solidFill>
                <a:latin typeface="Carnas Light"/>
                <a:cs typeface="Carnas Light"/>
              </a:defRPr>
            </a:lvl1pPr>
          </a:lstStyle>
          <a:p>
            <a:fld id="{7591F48A-A635-4EA2-8E7E-325C9425C81C}" type="slidenum">
              <a:rPr lang="en-US" smtClean="0"/>
              <a:pPr/>
              <a:t>‹#›</a:t>
            </a:fld>
            <a:endParaRPr lang="en-US" dirty="0"/>
          </a:p>
        </p:txBody>
      </p:sp>
      <p:sp>
        <p:nvSpPr>
          <p:cNvPr id="53" name="Footer Placeholder 1"/>
          <p:cNvSpPr>
            <a:spLocks noGrp="1"/>
          </p:cNvSpPr>
          <p:nvPr>
            <p:ph type="ftr" sz="quarter" idx="3"/>
          </p:nvPr>
        </p:nvSpPr>
        <p:spPr>
          <a:xfrm>
            <a:off x="940105" y="6356350"/>
            <a:ext cx="4114800" cy="365125"/>
          </a:xfrm>
          <a:prstGeom prst="rect">
            <a:avLst/>
          </a:prstGeom>
        </p:spPr>
        <p:txBody>
          <a:bodyPr vert="horz" lIns="0" tIns="45720" rIns="91440" bIns="45720" rtlCol="0" anchor="ctr"/>
          <a:lstStyle>
            <a:lvl1pPr algn="l">
              <a:defRPr sz="1000" b="0" i="0">
                <a:solidFill>
                  <a:srgbClr val="858585"/>
                </a:solidFill>
                <a:latin typeface="Carnas Light"/>
                <a:cs typeface="Carnas Light"/>
              </a:defRPr>
            </a:lvl1pPr>
          </a:lstStyle>
          <a:p>
            <a:endParaRPr lang="en-US" dirty="0"/>
          </a:p>
        </p:txBody>
      </p:sp>
      <p:pic>
        <p:nvPicPr>
          <p:cNvPr id="38" name="Picture 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390299" y="6389596"/>
            <a:ext cx="1405719" cy="336966"/>
          </a:xfrm>
          <a:prstGeom prst="rect">
            <a:avLst/>
          </a:prstGeom>
        </p:spPr>
      </p:pic>
    </p:spTree>
    <p:extLst>
      <p:ext uri="{BB962C8B-B14F-4D97-AF65-F5344CB8AC3E}">
        <p14:creationId xmlns:p14="http://schemas.microsoft.com/office/powerpoint/2010/main" val="3242522062"/>
      </p:ext>
    </p:extLst>
  </p:cSld>
  <p:clrMap bg1="lt1" tx1="dk1" bg2="lt2" tx2="dk2" accent1="accent1" accent2="accent2" accent3="accent3" accent4="accent4" accent5="accent5" accent6="accent6" hlink="hlink" folHlink="folHlink"/>
  <p:sldLayoutIdLst>
    <p:sldLayoutId id="2147483680" r:id="rId1"/>
    <p:sldLayoutId id="2147483661" r:id="rId2"/>
    <p:sldLayoutId id="2147483686" r:id="rId3"/>
    <p:sldLayoutId id="2147483649" r:id="rId4"/>
    <p:sldLayoutId id="2147483660" r:id="rId5"/>
    <p:sldLayoutId id="2147483679" r:id="rId6"/>
    <p:sldLayoutId id="2147483665"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slide" Target="slide19.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hyperlink" Target="http://nprlabsqa5332/AdminTool/Object_Repository.aspx" TargetMode="External"/><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6.xml"/><Relationship Id="rId1" Type="http://schemas.openxmlformats.org/officeDocument/2006/relationships/themeOverride" Target="../theme/themeOverr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9"/>
          </p:nvPr>
        </p:nvSpPr>
        <p:spPr/>
        <p:txBody>
          <a:bodyPr/>
          <a:lstStyle/>
          <a:p>
            <a:r>
              <a:rPr lang="en-US" dirty="0">
                <a:solidFill>
                  <a:srgbClr val="FF0000"/>
                </a:solidFill>
              </a:rPr>
              <a:t>Quality Control</a:t>
            </a:r>
          </a:p>
        </p:txBody>
      </p:sp>
      <p:sp>
        <p:nvSpPr>
          <p:cNvPr id="3" name="Title 2"/>
          <p:cNvSpPr>
            <a:spLocks noGrp="1"/>
          </p:cNvSpPr>
          <p:nvPr>
            <p:ph type="title"/>
          </p:nvPr>
        </p:nvSpPr>
        <p:spPr/>
        <p:txBody>
          <a:bodyPr/>
          <a:lstStyle/>
          <a:p>
            <a:pPr>
              <a:lnSpc>
                <a:spcPct val="114000"/>
              </a:lnSpc>
            </a:pPr>
            <a:r>
              <a:rPr lang="en-US" dirty="0">
                <a:solidFill>
                  <a:schemeClr val="tx1"/>
                </a:solidFill>
              </a:rPr>
              <a:t>Syne User Management Framework</a:t>
            </a:r>
            <a:endParaRPr lang="en-US" i="1" dirty="0">
              <a:solidFill>
                <a:schemeClr val="tx1"/>
              </a:solidFill>
            </a:endParaRPr>
          </a:p>
        </p:txBody>
      </p:sp>
      <p:sp>
        <p:nvSpPr>
          <p:cNvPr id="4" name="Text Placeholder 3"/>
          <p:cNvSpPr>
            <a:spLocks noGrp="1"/>
          </p:cNvSpPr>
          <p:nvPr>
            <p:ph type="body" sz="quarter" idx="10"/>
          </p:nvPr>
        </p:nvSpPr>
        <p:spPr>
          <a:xfrm>
            <a:off x="0" y="4519520"/>
            <a:ext cx="12192000" cy="835025"/>
          </a:xfrm>
        </p:spPr>
        <p:txBody>
          <a:bodyPr/>
          <a:lstStyle/>
          <a:p>
            <a:r>
              <a:rPr lang="en-US" dirty="0">
                <a:solidFill>
                  <a:schemeClr val="tx1"/>
                </a:solidFill>
              </a:rPr>
              <a:t>Author</a:t>
            </a:r>
          </a:p>
        </p:txBody>
      </p:sp>
    </p:spTree>
    <p:extLst>
      <p:ext uri="{BB962C8B-B14F-4D97-AF65-F5344CB8AC3E}">
        <p14:creationId xmlns:p14="http://schemas.microsoft.com/office/powerpoint/2010/main" val="3121751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pPr marL="0" lvl="1" indent="0">
              <a:spcBef>
                <a:spcPts val="1000"/>
              </a:spcBef>
              <a:buNone/>
            </a:pPr>
            <a:r>
              <a:rPr lang="en-US" sz="3200" b="1" dirty="0">
                <a:solidFill>
                  <a:srgbClr val="4B4B4B"/>
                </a:solidFill>
                <a:latin typeface="Carnas ExtraLight"/>
                <a:cs typeface="Carnas ExtraLight"/>
              </a:rPr>
              <a:t>Processing</a:t>
            </a:r>
            <a:r>
              <a:rPr lang="en-US" sz="1800" dirty="0">
                <a:latin typeface="Carnas ExtraLight"/>
                <a:cs typeface="Carnas ExtraLight"/>
              </a:rPr>
              <a:t> </a:t>
            </a:r>
            <a:r>
              <a:rPr lang="en-US" sz="3200" b="1" dirty="0">
                <a:solidFill>
                  <a:srgbClr val="4B4B4B"/>
                </a:solidFill>
                <a:latin typeface="Carnas ExtraLight"/>
                <a:cs typeface="Carnas ExtraLight"/>
              </a:rPr>
              <a:t>Unit Component Walkthrough</a:t>
            </a:r>
          </a:p>
          <a:p>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10</a:t>
            </a:fld>
            <a:endParaRPr lang="en-US" dirty="0"/>
          </a:p>
        </p:txBody>
      </p:sp>
      <p:sp>
        <p:nvSpPr>
          <p:cNvPr id="2" name="Text Placeholder 1"/>
          <p:cNvSpPr>
            <a:spLocks noGrp="1"/>
          </p:cNvSpPr>
          <p:nvPr>
            <p:ph type="body" sz="quarter" idx="12"/>
          </p:nvPr>
        </p:nvSpPr>
        <p:spPr>
          <a:xfrm>
            <a:off x="852647" y="948690"/>
            <a:ext cx="10189282" cy="5109210"/>
          </a:xfrm>
        </p:spPr>
        <p:txBody>
          <a:bodyPr lIns="91440"/>
          <a:lstStyle/>
          <a:p>
            <a:pPr lvl="0"/>
            <a:r>
              <a:rPr lang="en-US" sz="2400" b="1" dirty="0">
                <a:latin typeface="Carnas Light" charset="0"/>
              </a:rPr>
              <a:t>Processing Unit Module</a:t>
            </a:r>
          </a:p>
          <a:p>
            <a:pPr lvl="0"/>
            <a:r>
              <a:rPr lang="en-US" sz="2400" b="1" dirty="0">
                <a:latin typeface="Carnas Light" charset="0"/>
              </a:rPr>
              <a:t>PROCESSING Sequence</a:t>
            </a:r>
          </a:p>
          <a:p>
            <a:pPr lvl="0"/>
            <a:r>
              <a:rPr lang="en-US" sz="2400" b="1" dirty="0">
                <a:latin typeface="Carnas Light" charset="0"/>
              </a:rPr>
              <a:t>Tokenization</a:t>
            </a:r>
          </a:p>
          <a:p>
            <a:pPr lvl="0"/>
            <a:r>
              <a:rPr lang="en-US" sz="2400" b="1" dirty="0">
                <a:latin typeface="Carnas Light" charset="0"/>
              </a:rPr>
              <a:t>Syntax Analyzer</a:t>
            </a:r>
          </a:p>
          <a:p>
            <a:pPr lvl="0"/>
            <a:r>
              <a:rPr lang="en-US" sz="2400" b="1" dirty="0">
                <a:latin typeface="Carnas Light" charset="0"/>
              </a:rPr>
              <a:t>Parser</a:t>
            </a:r>
          </a:p>
          <a:p>
            <a:pPr lvl="0"/>
            <a:r>
              <a:rPr lang="en-US" sz="2400" b="1" dirty="0" err="1">
                <a:latin typeface="Carnas Light" charset="0"/>
              </a:rPr>
              <a:t>Transpiler</a:t>
            </a:r>
            <a:endParaRPr lang="en-US" sz="2400" b="1" dirty="0">
              <a:latin typeface="Carnas Light" charset="0"/>
            </a:endParaRPr>
          </a:p>
          <a:p>
            <a:pPr lvl="0"/>
            <a:r>
              <a:rPr lang="en-US" sz="2400" b="1" dirty="0">
                <a:latin typeface="Carnas Light" charset="0"/>
              </a:rPr>
              <a:t>Technical Library</a:t>
            </a:r>
          </a:p>
          <a:p>
            <a:pPr lvl="0"/>
            <a:r>
              <a:rPr lang="en-US" sz="2400" b="1" dirty="0">
                <a:latin typeface="Carnas Light" charset="0"/>
              </a:rPr>
              <a:t>Rule Refinement Utility</a:t>
            </a:r>
          </a:p>
          <a:p>
            <a:pPr lvl="0"/>
            <a:r>
              <a:rPr lang="en-US" sz="2400" b="1" dirty="0">
                <a:latin typeface="Carnas Light" charset="0"/>
              </a:rPr>
              <a:t>Business Library</a:t>
            </a:r>
          </a:p>
          <a:p>
            <a:pPr lvl="0"/>
            <a:r>
              <a:rPr lang="en-US" sz="2400" b="1" dirty="0">
                <a:latin typeface="Carnas Light" charset="0"/>
              </a:rPr>
              <a:t>Rule Engine and Central DB</a:t>
            </a:r>
          </a:p>
        </p:txBody>
      </p:sp>
    </p:spTree>
    <p:extLst>
      <p:ext uri="{BB962C8B-B14F-4D97-AF65-F5344CB8AC3E}">
        <p14:creationId xmlns:p14="http://schemas.microsoft.com/office/powerpoint/2010/main" val="1988078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pPr marL="0" lvl="1" indent="0">
              <a:spcBef>
                <a:spcPts val="1000"/>
              </a:spcBef>
              <a:buNone/>
            </a:pPr>
            <a:r>
              <a:rPr lang="en-US" sz="3200" b="1" dirty="0">
                <a:solidFill>
                  <a:srgbClr val="4B4B4B"/>
                </a:solidFill>
                <a:latin typeface="Carnas ExtraLight"/>
                <a:cs typeface="Carnas ExtraLight"/>
              </a:rPr>
              <a:t>Processing</a:t>
            </a:r>
            <a:r>
              <a:rPr lang="en-US" sz="1800" dirty="0">
                <a:latin typeface="Carnas ExtraLight"/>
                <a:cs typeface="Carnas ExtraLight"/>
              </a:rPr>
              <a:t> </a:t>
            </a:r>
            <a:r>
              <a:rPr lang="en-US" sz="3200" b="1" dirty="0">
                <a:solidFill>
                  <a:srgbClr val="4B4B4B"/>
                </a:solidFill>
                <a:latin typeface="Carnas ExtraLight"/>
                <a:cs typeface="Carnas ExtraLight"/>
              </a:rPr>
              <a:t>Unit Detail Design Discussion</a:t>
            </a:r>
          </a:p>
          <a:p>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11</a:t>
            </a:fld>
            <a:endParaRPr lang="en-US" dirty="0"/>
          </a:p>
        </p:txBody>
      </p:sp>
      <p:pic>
        <p:nvPicPr>
          <p:cNvPr id="6" name="Picture 5" descr="PROCESSING UNIT MODULE.jpg"/>
          <p:cNvPicPr>
            <a:picLocks noChangeAspect="1"/>
          </p:cNvPicPr>
          <p:nvPr/>
        </p:nvPicPr>
        <p:blipFill>
          <a:blip r:embed="rId2"/>
          <a:stretch>
            <a:fillRect/>
          </a:stretch>
        </p:blipFill>
        <p:spPr>
          <a:xfrm>
            <a:off x="3581399" y="655093"/>
            <a:ext cx="4184177" cy="5936776"/>
          </a:xfrm>
          <a:prstGeom prst="rect">
            <a:avLst/>
          </a:prstGeom>
        </p:spPr>
      </p:pic>
    </p:spTree>
    <p:extLst>
      <p:ext uri="{BB962C8B-B14F-4D97-AF65-F5344CB8AC3E}">
        <p14:creationId xmlns:p14="http://schemas.microsoft.com/office/powerpoint/2010/main" val="1988078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199" y="199888"/>
            <a:ext cx="11305749" cy="418678"/>
          </a:xfrm>
        </p:spPr>
        <p:txBody>
          <a:bodyPr/>
          <a:lstStyle/>
          <a:p>
            <a:pPr marL="0" lvl="1" indent="0">
              <a:spcBef>
                <a:spcPts val="1000"/>
              </a:spcBef>
              <a:buNone/>
            </a:pPr>
            <a:r>
              <a:rPr lang="en-US" sz="3200" dirty="0">
                <a:latin typeface="Carnas ExtraLight"/>
                <a:cs typeface="Carnas ExtraLight"/>
              </a:rPr>
              <a:t>Rule Engine and Central DB </a:t>
            </a:r>
            <a:r>
              <a:rPr lang="en-US" sz="3200" b="1" dirty="0">
                <a:solidFill>
                  <a:srgbClr val="4B4B4B"/>
                </a:solidFill>
                <a:latin typeface="Carnas ExtraLight"/>
                <a:cs typeface="Carnas ExtraLight"/>
              </a:rPr>
              <a:t>Component Walkthrough</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12</a:t>
            </a:fld>
            <a:endParaRPr lang="en-US" dirty="0"/>
          </a:p>
        </p:txBody>
      </p:sp>
      <p:sp>
        <p:nvSpPr>
          <p:cNvPr id="2" name="Text Placeholder 1"/>
          <p:cNvSpPr>
            <a:spLocks noGrp="1"/>
          </p:cNvSpPr>
          <p:nvPr>
            <p:ph type="body" sz="quarter" idx="12"/>
          </p:nvPr>
        </p:nvSpPr>
        <p:spPr>
          <a:xfrm>
            <a:off x="635477" y="953738"/>
            <a:ext cx="10189282" cy="5514297"/>
          </a:xfrm>
        </p:spPr>
        <p:txBody>
          <a:bodyPr/>
          <a:lstStyle/>
          <a:p>
            <a:pPr lvl="0"/>
            <a:r>
              <a:rPr lang="en-US" sz="2400" b="1" dirty="0">
                <a:latin typeface="Carnas Light" charset="0"/>
              </a:rPr>
              <a:t>Middle Tier Web services</a:t>
            </a:r>
          </a:p>
          <a:p>
            <a:pPr lvl="0"/>
            <a:r>
              <a:rPr lang="en-US" sz="2400" b="1" dirty="0">
                <a:latin typeface="Carnas Light" charset="0"/>
              </a:rPr>
              <a:t>Syne User Management Wrapper Services</a:t>
            </a:r>
          </a:p>
          <a:p>
            <a:pPr lvl="0"/>
            <a:r>
              <a:rPr lang="en-US" sz="2400" b="1" dirty="0">
                <a:latin typeface="Carnas Light" charset="0"/>
              </a:rPr>
              <a:t>Get caller Profile</a:t>
            </a:r>
          </a:p>
          <a:p>
            <a:pPr lvl="0"/>
            <a:r>
              <a:rPr lang="en-US" sz="2400" b="1" dirty="0">
                <a:latin typeface="Carnas Light" charset="0"/>
              </a:rPr>
              <a:t>Feature Eligibility Services</a:t>
            </a:r>
          </a:p>
          <a:p>
            <a:pPr lvl="0"/>
            <a:r>
              <a:rPr lang="en-US" sz="2400" b="1" dirty="0">
                <a:latin typeface="Carnas Light" charset="0"/>
              </a:rPr>
              <a:t>Syne User Management Web Services</a:t>
            </a:r>
          </a:p>
          <a:p>
            <a:pPr lvl="0"/>
            <a:r>
              <a:rPr lang="en-US" sz="2400" b="1" dirty="0">
                <a:latin typeface="Carnas Light" charset="0"/>
              </a:rPr>
              <a:t>Rule Engine Wrapper Services</a:t>
            </a:r>
          </a:p>
          <a:p>
            <a:pPr lvl="0"/>
            <a:r>
              <a:rPr lang="en-US" sz="2400" b="1" dirty="0">
                <a:latin typeface="Carnas Light" charset="0"/>
              </a:rPr>
              <a:t>Role Engine Execution</a:t>
            </a:r>
          </a:p>
          <a:p>
            <a:pPr lvl="0"/>
            <a:r>
              <a:rPr lang="en-US" sz="2400" b="1" dirty="0">
                <a:latin typeface="Carnas Light" charset="0"/>
              </a:rPr>
              <a:t>Business Rules</a:t>
            </a:r>
          </a:p>
          <a:p>
            <a:pPr lvl="0"/>
            <a:r>
              <a:rPr lang="en-US" sz="2400" b="1" dirty="0" err="1">
                <a:latin typeface="Carnas Light" charset="0"/>
              </a:rPr>
              <a:t>Intelliset</a:t>
            </a:r>
            <a:endParaRPr lang="en-US" sz="2400" b="1" dirty="0">
              <a:latin typeface="Carnas Light" charset="0"/>
            </a:endParaRPr>
          </a:p>
          <a:p>
            <a:pPr lvl="0"/>
            <a:r>
              <a:rPr lang="en-US" sz="2400" b="1" dirty="0">
                <a:latin typeface="Carnas Light" charset="0"/>
              </a:rPr>
              <a:t>Test Script</a:t>
            </a:r>
          </a:p>
          <a:p>
            <a:pPr lvl="0"/>
            <a:r>
              <a:rPr lang="en-US" sz="2400" b="1" dirty="0">
                <a:latin typeface="Carnas Light" charset="0"/>
              </a:rPr>
              <a:t>HS Enroll</a:t>
            </a:r>
          </a:p>
          <a:p>
            <a:pPr lvl="0"/>
            <a:r>
              <a:rPr lang="en-US" sz="2400" b="1" dirty="0">
                <a:latin typeface="Carnas Light" charset="0"/>
              </a:rPr>
              <a:t>Test Scenario</a:t>
            </a:r>
          </a:p>
        </p:txBody>
      </p:sp>
    </p:spTree>
    <p:extLst>
      <p:ext uri="{BB962C8B-B14F-4D97-AF65-F5344CB8AC3E}">
        <p14:creationId xmlns:p14="http://schemas.microsoft.com/office/powerpoint/2010/main" val="36781072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48550" cy="418678"/>
          </a:xfrm>
        </p:spPr>
        <p:txBody>
          <a:bodyPr/>
          <a:lstStyle/>
          <a:p>
            <a:pPr marL="0" lvl="1" indent="0">
              <a:spcBef>
                <a:spcPts val="1000"/>
              </a:spcBef>
              <a:buNone/>
            </a:pPr>
            <a:r>
              <a:rPr lang="en-US" sz="3200" dirty="0">
                <a:latin typeface="Carnas ExtraLight"/>
                <a:cs typeface="Carnas ExtraLight"/>
              </a:rPr>
              <a:t>Rule Engine and Central DB </a:t>
            </a:r>
            <a:r>
              <a:rPr lang="en-US" sz="3200" b="1" dirty="0">
                <a:solidFill>
                  <a:srgbClr val="4B4B4B"/>
                </a:solidFill>
                <a:latin typeface="Carnas ExtraLight"/>
                <a:cs typeface="Carnas ExtraLight"/>
              </a:rPr>
              <a:t>Component Walkthrough</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13</a:t>
            </a:fld>
            <a:endParaRPr lang="en-US" dirty="0"/>
          </a:p>
        </p:txBody>
      </p:sp>
      <p:sp>
        <p:nvSpPr>
          <p:cNvPr id="2" name="Text Placeholder 1"/>
          <p:cNvSpPr>
            <a:spLocks noGrp="1"/>
          </p:cNvSpPr>
          <p:nvPr>
            <p:ph type="body" sz="quarter" idx="12"/>
          </p:nvPr>
        </p:nvSpPr>
        <p:spPr>
          <a:xfrm>
            <a:off x="635477" y="953738"/>
            <a:ext cx="10189282" cy="4555521"/>
          </a:xfrm>
        </p:spPr>
        <p:txBody>
          <a:bodyPr/>
          <a:lstStyle/>
          <a:p>
            <a:pPr lvl="0"/>
            <a:r>
              <a:rPr lang="en-US" sz="2400" b="1" dirty="0" err="1">
                <a:latin typeface="Carnas Light" charset="0"/>
              </a:rPr>
              <a:t>BBlogin</a:t>
            </a:r>
            <a:endParaRPr lang="en-US" sz="2400" b="1" dirty="0">
              <a:latin typeface="Carnas Light" charset="0"/>
            </a:endParaRPr>
          </a:p>
          <a:p>
            <a:pPr lvl="0"/>
            <a:r>
              <a:rPr lang="en-US" sz="2400" b="1" dirty="0">
                <a:latin typeface="Carnas Light" charset="0"/>
              </a:rPr>
              <a:t>Enterprise and Address</a:t>
            </a:r>
          </a:p>
          <a:p>
            <a:pPr lvl="0"/>
            <a:r>
              <a:rPr lang="en-US" sz="2400" b="1" dirty="0">
                <a:latin typeface="Carnas Light" charset="0"/>
              </a:rPr>
              <a:t>Subscriber Cancellation</a:t>
            </a:r>
          </a:p>
          <a:p>
            <a:pPr lvl="0"/>
            <a:r>
              <a:rPr lang="en-US" sz="2400" b="1" dirty="0">
                <a:latin typeface="Carnas Light" charset="0"/>
              </a:rPr>
              <a:t>Digital Product Eligibility</a:t>
            </a:r>
          </a:p>
          <a:p>
            <a:pPr marL="285750" lvl="1" indent="-285750">
              <a:spcBef>
                <a:spcPts val="1000"/>
              </a:spcBef>
              <a:buClrTx/>
              <a:buSzTx/>
              <a:buFont typeface="Wingdings" pitchFamily="2" charset="2"/>
              <a:buChar char="v"/>
            </a:pPr>
            <a:endParaRPr lang="en-US" sz="2400" b="1" dirty="0">
              <a:latin typeface="Carnas Light" charset="0"/>
              <a:cs typeface="Carnas Medium"/>
            </a:endParaRPr>
          </a:p>
        </p:txBody>
      </p:sp>
    </p:spTree>
    <p:extLst>
      <p:ext uri="{BB962C8B-B14F-4D97-AF65-F5344CB8AC3E}">
        <p14:creationId xmlns:p14="http://schemas.microsoft.com/office/powerpoint/2010/main" val="3678107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199" y="199888"/>
            <a:ext cx="3043995" cy="418678"/>
          </a:xfrm>
        </p:spPr>
        <p:txBody>
          <a:bodyPr/>
          <a:lstStyle/>
          <a:p>
            <a:pPr marL="0" lvl="1" indent="0">
              <a:spcBef>
                <a:spcPts val="1000"/>
              </a:spcBef>
              <a:buNone/>
            </a:pPr>
            <a:r>
              <a:rPr lang="en-US" sz="3200" dirty="0">
                <a:latin typeface="Carnas ExtraLight"/>
                <a:cs typeface="Carnas ExtraLight"/>
              </a:rPr>
              <a:t>Rule Engine and Central DB Detail Design Discussion </a:t>
            </a:r>
          </a:p>
        </p:txBody>
      </p:sp>
      <p:sp>
        <p:nvSpPr>
          <p:cNvPr id="4" name="Slide Number Placeholder 3"/>
          <p:cNvSpPr>
            <a:spLocks noGrp="1"/>
          </p:cNvSpPr>
          <p:nvPr>
            <p:ph type="sldNum" sz="quarter" idx="4"/>
          </p:nvPr>
        </p:nvSpPr>
        <p:spPr/>
        <p:txBody>
          <a:bodyPr/>
          <a:lstStyle/>
          <a:p>
            <a:fld id="{7591F48A-A635-4EA2-8E7E-325C9425C81C}" type="slidenum">
              <a:rPr lang="en-US" smtClean="0"/>
              <a:pPr/>
              <a:t>14</a:t>
            </a:fld>
            <a:endParaRPr lang="en-US" dirty="0"/>
          </a:p>
        </p:txBody>
      </p:sp>
      <p:pic>
        <p:nvPicPr>
          <p:cNvPr id="9" name="Picture 8"/>
          <p:cNvPicPr>
            <a:picLocks noChangeAspect="1"/>
          </p:cNvPicPr>
          <p:nvPr/>
        </p:nvPicPr>
        <p:blipFill>
          <a:blip r:embed="rId2"/>
          <a:stretch>
            <a:fillRect/>
          </a:stretch>
        </p:blipFill>
        <p:spPr>
          <a:xfrm>
            <a:off x="3602807" y="0"/>
            <a:ext cx="8589193" cy="6857999"/>
          </a:xfrm>
          <a:prstGeom prst="rect">
            <a:avLst/>
          </a:prstGeom>
        </p:spPr>
      </p:pic>
    </p:spTree>
    <p:extLst>
      <p:ext uri="{BB962C8B-B14F-4D97-AF65-F5344CB8AC3E}">
        <p14:creationId xmlns:p14="http://schemas.microsoft.com/office/powerpoint/2010/main" val="3678107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199" y="199888"/>
            <a:ext cx="10574229" cy="418678"/>
          </a:xfrm>
        </p:spPr>
        <p:txBody>
          <a:bodyPr/>
          <a:lstStyle/>
          <a:p>
            <a:pPr marL="0" lvl="1" indent="0">
              <a:spcBef>
                <a:spcPts val="1000"/>
              </a:spcBef>
              <a:buNone/>
            </a:pPr>
            <a:r>
              <a:rPr lang="en-US" sz="3200" dirty="0">
                <a:latin typeface="Carnas ExtraLight"/>
                <a:cs typeface="Carnas ExtraLight"/>
              </a:rPr>
              <a:t>Execution Unit and Output Unit </a:t>
            </a:r>
            <a:r>
              <a:rPr lang="en-US" sz="3200" b="1" dirty="0">
                <a:solidFill>
                  <a:srgbClr val="4B4B4B"/>
                </a:solidFill>
                <a:latin typeface="Carnas ExtraLight"/>
                <a:cs typeface="Carnas ExtraLight"/>
              </a:rPr>
              <a:t>Component Walkthrough</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15</a:t>
            </a:fld>
            <a:endParaRPr lang="en-US" dirty="0"/>
          </a:p>
        </p:txBody>
      </p:sp>
      <p:sp>
        <p:nvSpPr>
          <p:cNvPr id="2" name="Text Placeholder 1"/>
          <p:cNvSpPr>
            <a:spLocks noGrp="1"/>
          </p:cNvSpPr>
          <p:nvPr>
            <p:ph type="body" sz="quarter" idx="12"/>
          </p:nvPr>
        </p:nvSpPr>
        <p:spPr>
          <a:xfrm>
            <a:off x="635477" y="953738"/>
            <a:ext cx="10189282" cy="4555521"/>
          </a:xfrm>
        </p:spPr>
        <p:txBody>
          <a:bodyPr/>
          <a:lstStyle/>
          <a:p>
            <a:pPr marL="285750" lvl="1" indent="-285750">
              <a:spcBef>
                <a:spcPts val="1000"/>
              </a:spcBef>
              <a:buClrTx/>
              <a:buSzTx/>
              <a:buFont typeface="Wingdings" pitchFamily="2" charset="2"/>
              <a:buChar char="v"/>
            </a:pPr>
            <a:r>
              <a:rPr lang="en-US" sz="2400" b="1" dirty="0">
                <a:latin typeface="Carnas Light" charset="0"/>
                <a:cs typeface="Carnas Medium"/>
              </a:rPr>
              <a:t>Execution Unit</a:t>
            </a:r>
          </a:p>
          <a:p>
            <a:pPr marL="685800">
              <a:buClrTx/>
              <a:buSzTx/>
            </a:pPr>
            <a:r>
              <a:rPr lang="en-US" sz="2400" b="1" dirty="0">
                <a:latin typeface="Carnas Light" charset="0"/>
              </a:rPr>
              <a:t>Internal execution process with example</a:t>
            </a:r>
          </a:p>
          <a:p>
            <a:pPr marL="685800">
              <a:buClrTx/>
              <a:buSzTx/>
            </a:pPr>
            <a:r>
              <a:rPr lang="en-US" sz="2400" b="1" dirty="0">
                <a:latin typeface="Carnas Light" charset="0"/>
              </a:rPr>
              <a:t>How single and multiple execution supporting by execution unit?</a:t>
            </a:r>
          </a:p>
          <a:p>
            <a:pPr marL="685800">
              <a:buClrTx/>
              <a:buSzTx/>
            </a:pPr>
            <a:r>
              <a:rPr lang="en-US" sz="2400" b="1" dirty="0">
                <a:latin typeface="Carnas Light" charset="0"/>
              </a:rPr>
              <a:t>Average handling time to execute business case</a:t>
            </a:r>
          </a:p>
          <a:p>
            <a:pPr>
              <a:buClrTx/>
              <a:buSzTx/>
            </a:pPr>
            <a:endParaRPr lang="en-US" sz="2400" b="1" dirty="0">
              <a:latin typeface="Carnas Light" charset="0"/>
            </a:endParaRPr>
          </a:p>
          <a:p>
            <a:pPr marL="285750" lvl="1" indent="-285750">
              <a:spcBef>
                <a:spcPts val="1000"/>
              </a:spcBef>
              <a:buClrTx/>
              <a:buSzTx/>
              <a:buFont typeface="Wingdings" pitchFamily="2" charset="2"/>
              <a:buChar char="v"/>
            </a:pPr>
            <a:r>
              <a:rPr lang="en-US" sz="2400" b="1" dirty="0">
                <a:latin typeface="Carnas Light" charset="0"/>
                <a:cs typeface="Carnas Medium"/>
              </a:rPr>
              <a:t>Output Unit:</a:t>
            </a:r>
          </a:p>
          <a:p>
            <a:pPr marL="685800">
              <a:buClrTx/>
              <a:buSzTx/>
            </a:pPr>
            <a:r>
              <a:rPr lang="en-US" sz="2400" b="1" dirty="0">
                <a:latin typeface="Carnas Light" charset="0"/>
              </a:rPr>
              <a:t>Detail discussion on different types of  output format</a:t>
            </a:r>
          </a:p>
          <a:p>
            <a:pPr marL="685800">
              <a:buClrTx/>
              <a:buSzTx/>
            </a:pPr>
            <a:r>
              <a:rPr lang="en-US" sz="2400" b="1" dirty="0">
                <a:latin typeface="Carnas Light" charset="0"/>
              </a:rPr>
              <a:t>Customization of output result</a:t>
            </a:r>
          </a:p>
          <a:p>
            <a:pPr marL="0" lvl="1" indent="0">
              <a:spcBef>
                <a:spcPts val="1000"/>
              </a:spcBef>
              <a:buClrTx/>
              <a:buSzTx/>
              <a:buNone/>
            </a:pPr>
            <a:r>
              <a:rPr lang="en-US" sz="1800" dirty="0">
                <a:latin typeface="+mj-lt"/>
              </a:rPr>
              <a:t>                                                                                                                                                                                                       </a:t>
            </a:r>
          </a:p>
        </p:txBody>
      </p:sp>
    </p:spTree>
    <p:extLst>
      <p:ext uri="{BB962C8B-B14F-4D97-AF65-F5344CB8AC3E}">
        <p14:creationId xmlns:p14="http://schemas.microsoft.com/office/powerpoint/2010/main" val="36781072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199" y="199888"/>
            <a:ext cx="10613417" cy="418678"/>
          </a:xfrm>
        </p:spPr>
        <p:txBody>
          <a:bodyPr/>
          <a:lstStyle/>
          <a:p>
            <a:pPr marL="0" lvl="1" indent="0">
              <a:spcBef>
                <a:spcPts val="1000"/>
              </a:spcBef>
              <a:buNone/>
            </a:pPr>
            <a:r>
              <a:rPr lang="en-US" sz="3200" dirty="0">
                <a:latin typeface="Carnas ExtraLight"/>
                <a:cs typeface="Carnas ExtraLight"/>
              </a:rPr>
              <a:t>Execution Unit and Output Unit </a:t>
            </a:r>
            <a:r>
              <a:rPr lang="en-US" sz="3200" b="1" dirty="0">
                <a:solidFill>
                  <a:srgbClr val="4B4B4B"/>
                </a:solidFill>
                <a:latin typeface="Carnas ExtraLight"/>
                <a:cs typeface="Carnas ExtraLight"/>
              </a:rPr>
              <a:t>Component Walkthrough</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16</a:t>
            </a:fld>
            <a:endParaRPr lang="en-US" dirty="0"/>
          </a:p>
        </p:txBody>
      </p:sp>
      <p:sp>
        <p:nvSpPr>
          <p:cNvPr id="2" name="Text Placeholder 1"/>
          <p:cNvSpPr>
            <a:spLocks noGrp="1"/>
          </p:cNvSpPr>
          <p:nvPr>
            <p:ph type="body" sz="quarter" idx="12"/>
          </p:nvPr>
        </p:nvSpPr>
        <p:spPr>
          <a:xfrm>
            <a:off x="635477" y="953738"/>
            <a:ext cx="10189282" cy="4555521"/>
          </a:xfrm>
        </p:spPr>
        <p:txBody>
          <a:bodyPr/>
          <a:lstStyle/>
          <a:p>
            <a:pPr lvl="0"/>
            <a:r>
              <a:rPr lang="en-US" sz="2400" b="1" dirty="0">
                <a:latin typeface="Carnas Light" charset="0"/>
              </a:rPr>
              <a:t>Input Data</a:t>
            </a:r>
          </a:p>
          <a:p>
            <a:pPr lvl="0"/>
            <a:r>
              <a:rPr lang="en-US" sz="2400" b="1" dirty="0">
                <a:latin typeface="Carnas Light" charset="0"/>
              </a:rPr>
              <a:t>Expected data</a:t>
            </a:r>
          </a:p>
          <a:p>
            <a:pPr lvl="0"/>
            <a:r>
              <a:rPr lang="en-US" sz="2400" b="1" dirty="0">
                <a:latin typeface="Carnas Light" charset="0"/>
              </a:rPr>
              <a:t>Voice Business</a:t>
            </a:r>
          </a:p>
          <a:p>
            <a:pPr lvl="0"/>
            <a:r>
              <a:rPr lang="en-US" sz="2400" b="1" dirty="0">
                <a:latin typeface="Carnas Light" charset="0"/>
              </a:rPr>
              <a:t>Profile data</a:t>
            </a:r>
          </a:p>
          <a:p>
            <a:pPr lvl="0"/>
            <a:r>
              <a:rPr lang="en-US" sz="2400" b="1" dirty="0">
                <a:latin typeface="Carnas Light" charset="0"/>
              </a:rPr>
              <a:t>Test Script</a:t>
            </a:r>
          </a:p>
          <a:p>
            <a:pPr lvl="0"/>
            <a:r>
              <a:rPr lang="en-US" sz="2400" b="1" dirty="0">
                <a:latin typeface="Carnas Light" charset="0"/>
              </a:rPr>
              <a:t>Compare Actual expected data</a:t>
            </a:r>
          </a:p>
          <a:p>
            <a:pPr lvl="0"/>
            <a:r>
              <a:rPr lang="en-US" sz="2400" b="1" dirty="0">
                <a:latin typeface="Carnas Light" charset="0"/>
              </a:rPr>
              <a:t>XML Format</a:t>
            </a:r>
          </a:p>
          <a:p>
            <a:pPr lvl="0"/>
            <a:r>
              <a:rPr lang="en-US" sz="2400" b="1" dirty="0">
                <a:latin typeface="Carnas Light" charset="0"/>
              </a:rPr>
              <a:t>HTML Chart</a:t>
            </a:r>
          </a:p>
          <a:p>
            <a:pPr lvl="0"/>
            <a:r>
              <a:rPr lang="en-US" sz="2400" b="1" dirty="0">
                <a:latin typeface="Carnas Light" charset="0"/>
              </a:rPr>
              <a:t>Other Format</a:t>
            </a:r>
          </a:p>
        </p:txBody>
      </p:sp>
    </p:spTree>
    <p:extLst>
      <p:ext uri="{BB962C8B-B14F-4D97-AF65-F5344CB8AC3E}">
        <p14:creationId xmlns:p14="http://schemas.microsoft.com/office/powerpoint/2010/main" val="3678107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199" y="199888"/>
            <a:ext cx="11031429" cy="418678"/>
          </a:xfrm>
        </p:spPr>
        <p:txBody>
          <a:bodyPr/>
          <a:lstStyle/>
          <a:p>
            <a:pPr marL="0" lvl="1" indent="0">
              <a:spcBef>
                <a:spcPts val="1000"/>
              </a:spcBef>
              <a:buNone/>
            </a:pPr>
            <a:r>
              <a:rPr lang="en-US" sz="3200" dirty="0">
                <a:latin typeface="Carnas ExtraLight"/>
                <a:cs typeface="Carnas ExtraLight"/>
              </a:rPr>
              <a:t>Execution Unit and Output Unit Detail</a:t>
            </a:r>
            <a:r>
              <a:rPr lang="en-US" sz="3200" dirty="0">
                <a:solidFill>
                  <a:srgbClr val="FF0000"/>
                </a:solidFill>
                <a:latin typeface="Carnas ExtraLight"/>
                <a:cs typeface="Carnas ExtraLight"/>
              </a:rPr>
              <a:t> </a:t>
            </a:r>
            <a:r>
              <a:rPr lang="en-US" sz="3200" dirty="0">
                <a:latin typeface="Carnas ExtraLight"/>
                <a:cs typeface="Carnas ExtraLight"/>
              </a:rPr>
              <a:t>Design Discussion</a:t>
            </a:r>
          </a:p>
        </p:txBody>
      </p:sp>
      <p:sp>
        <p:nvSpPr>
          <p:cNvPr id="4" name="Slide Number Placeholder 3"/>
          <p:cNvSpPr>
            <a:spLocks noGrp="1"/>
          </p:cNvSpPr>
          <p:nvPr>
            <p:ph type="sldNum" sz="quarter" idx="4"/>
          </p:nvPr>
        </p:nvSpPr>
        <p:spPr/>
        <p:txBody>
          <a:bodyPr/>
          <a:lstStyle/>
          <a:p>
            <a:fld id="{7591F48A-A635-4EA2-8E7E-325C9425C81C}" type="slidenum">
              <a:rPr lang="en-US" smtClean="0"/>
              <a:pPr/>
              <a:t>17</a:t>
            </a:fld>
            <a:endParaRPr lang="en-US" dirty="0"/>
          </a:p>
        </p:txBody>
      </p:sp>
      <p:pic>
        <p:nvPicPr>
          <p:cNvPr id="2" name="Picture 1"/>
          <p:cNvPicPr>
            <a:picLocks noChangeAspect="1"/>
          </p:cNvPicPr>
          <p:nvPr/>
        </p:nvPicPr>
        <p:blipFill>
          <a:blip r:embed="rId2"/>
          <a:stretch>
            <a:fillRect/>
          </a:stretch>
        </p:blipFill>
        <p:spPr>
          <a:xfrm>
            <a:off x="2944905" y="820619"/>
            <a:ext cx="6237523" cy="5900856"/>
          </a:xfrm>
          <a:prstGeom prst="rect">
            <a:avLst/>
          </a:prstGeom>
        </p:spPr>
      </p:pic>
    </p:spTree>
    <p:extLst>
      <p:ext uri="{BB962C8B-B14F-4D97-AF65-F5344CB8AC3E}">
        <p14:creationId xmlns:p14="http://schemas.microsoft.com/office/powerpoint/2010/main" val="36781072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199" y="199888"/>
            <a:ext cx="9085063" cy="418678"/>
          </a:xfrm>
        </p:spPr>
        <p:txBody>
          <a:bodyPr/>
          <a:lstStyle/>
          <a:p>
            <a:pPr marL="0" indent="0"/>
            <a:r>
              <a:rPr lang="en-US" dirty="0"/>
              <a:t>Reporting Layers </a:t>
            </a:r>
            <a:r>
              <a:rPr b="1"/>
              <a:t>Component Walkthrough</a:t>
            </a:r>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18</a:t>
            </a:fld>
            <a:endParaRPr lang="en-US" dirty="0"/>
          </a:p>
        </p:txBody>
      </p:sp>
      <p:sp>
        <p:nvSpPr>
          <p:cNvPr id="2" name="Text Placeholder 1"/>
          <p:cNvSpPr>
            <a:spLocks noGrp="1"/>
          </p:cNvSpPr>
          <p:nvPr>
            <p:ph type="body" sz="quarter" idx="12"/>
          </p:nvPr>
        </p:nvSpPr>
        <p:spPr>
          <a:xfrm>
            <a:off x="841217" y="891540"/>
            <a:ext cx="10189282" cy="5120640"/>
          </a:xfrm>
        </p:spPr>
        <p:txBody>
          <a:bodyPr/>
          <a:lstStyle/>
          <a:p>
            <a:pPr>
              <a:buClrTx/>
              <a:buSzTx/>
            </a:pPr>
            <a:r>
              <a:rPr lang="en-US" sz="2400" b="1" dirty="0">
                <a:latin typeface="Carnas Light" charset="0"/>
              </a:rPr>
              <a:t>Discussion about different plug-ins</a:t>
            </a:r>
          </a:p>
          <a:p>
            <a:pPr>
              <a:buClrTx/>
              <a:buSzTx/>
            </a:pPr>
            <a:r>
              <a:rPr lang="en-US" sz="2400" b="1" dirty="0">
                <a:latin typeface="Carnas Light" charset="0"/>
              </a:rPr>
              <a:t>How to generate Historical report?</a:t>
            </a:r>
          </a:p>
          <a:p>
            <a:pPr>
              <a:buClrTx/>
              <a:buSzTx/>
            </a:pPr>
            <a:r>
              <a:rPr lang="en-IN" sz="2400" b="1" dirty="0">
                <a:latin typeface="Carnas Light" charset="0"/>
              </a:rPr>
              <a:t>How to monitor real time voice channel report?</a:t>
            </a:r>
            <a:endParaRPr lang="en-US" sz="2400" b="1" dirty="0">
              <a:latin typeface="Carnas Light" charset="0"/>
            </a:endParaRPr>
          </a:p>
          <a:p>
            <a:pPr>
              <a:buClrTx/>
              <a:buSzTx/>
            </a:pPr>
            <a:r>
              <a:rPr lang="en-US" sz="2400" b="1" dirty="0">
                <a:latin typeface="Carnas Light" charset="0"/>
              </a:rPr>
              <a:t>Procedure to customize different reports according to managements needs</a:t>
            </a:r>
          </a:p>
          <a:p>
            <a:r>
              <a:rPr lang="en-IN" sz="2400" b="1" dirty="0">
                <a:latin typeface="Carnas Light" charset="0"/>
              </a:rPr>
              <a:t>Feature</a:t>
            </a:r>
            <a:endParaRPr lang="en-US" sz="2400" b="1" dirty="0">
              <a:latin typeface="Carnas Light" charset="0"/>
            </a:endParaRPr>
          </a:p>
          <a:p>
            <a:r>
              <a:rPr lang="en-IN" sz="2400" b="1" dirty="0">
                <a:latin typeface="Carnas Light" charset="0"/>
              </a:rPr>
              <a:t>Load</a:t>
            </a:r>
            <a:endParaRPr lang="en-US" sz="2400" b="1" dirty="0">
              <a:latin typeface="Carnas Light" charset="0"/>
            </a:endParaRPr>
          </a:p>
          <a:p>
            <a:r>
              <a:rPr lang="en-IN" sz="2400" b="1" dirty="0">
                <a:latin typeface="Carnas Light" charset="0"/>
              </a:rPr>
              <a:t>Monitoring</a:t>
            </a:r>
            <a:endParaRPr lang="en-US" sz="2400" b="1" dirty="0">
              <a:latin typeface="Carnas Light" charset="0"/>
            </a:endParaRPr>
          </a:p>
          <a:p>
            <a:r>
              <a:rPr lang="en-IN" sz="2400" b="1" dirty="0">
                <a:latin typeface="Carnas Light" charset="0"/>
              </a:rPr>
              <a:t>Sub Reports</a:t>
            </a:r>
            <a:endParaRPr lang="en-US" sz="2400" b="1" dirty="0">
              <a:latin typeface="Carnas Light" charset="0"/>
            </a:endParaRPr>
          </a:p>
        </p:txBody>
      </p:sp>
    </p:spTree>
    <p:extLst>
      <p:ext uri="{BB962C8B-B14F-4D97-AF65-F5344CB8AC3E}">
        <p14:creationId xmlns:p14="http://schemas.microsoft.com/office/powerpoint/2010/main" val="32351909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199" y="199888"/>
            <a:ext cx="10404411" cy="418678"/>
          </a:xfrm>
        </p:spPr>
        <p:txBody>
          <a:bodyPr/>
          <a:lstStyle/>
          <a:p>
            <a:pPr marL="0" lvl="1" indent="0">
              <a:spcBef>
                <a:spcPts val="1000"/>
              </a:spcBef>
              <a:buNone/>
            </a:pPr>
            <a:r>
              <a:rPr lang="en-US" sz="3200" dirty="0">
                <a:latin typeface="Carnas ExtraLight"/>
                <a:cs typeface="Carnas ExtraLight"/>
              </a:rPr>
              <a:t>Test Management Interface </a:t>
            </a:r>
            <a:r>
              <a:rPr lang="en-US" sz="3200" b="1" dirty="0">
                <a:solidFill>
                  <a:srgbClr val="4B4B4B"/>
                </a:solidFill>
                <a:latin typeface="Carnas ExtraLight"/>
                <a:cs typeface="Carnas ExtraLight"/>
              </a:rPr>
              <a:t>Component Walkthrough</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19</a:t>
            </a:fld>
            <a:endParaRPr lang="en-US" dirty="0"/>
          </a:p>
        </p:txBody>
      </p:sp>
      <p:sp>
        <p:nvSpPr>
          <p:cNvPr id="2" name="Text Placeholder 1"/>
          <p:cNvSpPr>
            <a:spLocks noGrp="1"/>
          </p:cNvSpPr>
          <p:nvPr>
            <p:ph type="body" sz="quarter" idx="12"/>
          </p:nvPr>
        </p:nvSpPr>
        <p:spPr>
          <a:xfrm>
            <a:off x="932657" y="914400"/>
            <a:ext cx="10189282" cy="5120640"/>
          </a:xfrm>
        </p:spPr>
        <p:txBody>
          <a:bodyPr/>
          <a:lstStyle/>
          <a:p>
            <a:pPr>
              <a:buClrTx/>
              <a:buSzTx/>
            </a:pPr>
            <a:r>
              <a:rPr lang="en-US" sz="2400" b="1" dirty="0">
                <a:latin typeface="Carnas Light" charset="0"/>
              </a:rPr>
              <a:t>Requirement Module: </a:t>
            </a:r>
            <a:r>
              <a:rPr lang="en-US" sz="2400" dirty="0">
                <a:latin typeface="Carnas Light" charset="0"/>
              </a:rPr>
              <a:t>To track business requirements by linking each business case with designed test cases</a:t>
            </a:r>
          </a:p>
          <a:p>
            <a:pPr>
              <a:buClrTx/>
              <a:buSzTx/>
            </a:pPr>
            <a:r>
              <a:rPr lang="en-US" sz="2400" b="1" dirty="0">
                <a:latin typeface="Carnas Light" charset="0"/>
              </a:rPr>
              <a:t>Test Plan Module: </a:t>
            </a:r>
            <a:r>
              <a:rPr lang="en-US" sz="2400" dirty="0">
                <a:latin typeface="Carnas Light" charset="0"/>
              </a:rPr>
              <a:t>To track the designed test cases and to maintain test cases repository</a:t>
            </a:r>
          </a:p>
          <a:p>
            <a:pPr>
              <a:buClrTx/>
              <a:buSzTx/>
            </a:pPr>
            <a:r>
              <a:rPr lang="en-US" sz="2400" b="1" dirty="0">
                <a:latin typeface="Carnas Light" charset="0"/>
              </a:rPr>
              <a:t>Test Lab Module: </a:t>
            </a:r>
            <a:r>
              <a:rPr lang="en-US" sz="2400" dirty="0">
                <a:latin typeface="Carnas Light" charset="0"/>
              </a:rPr>
              <a:t>To track executed test cases pass/fail status</a:t>
            </a:r>
          </a:p>
          <a:p>
            <a:pPr>
              <a:buClrTx/>
              <a:buSzTx/>
            </a:pPr>
            <a:r>
              <a:rPr lang="en-US" sz="2400" b="1" dirty="0">
                <a:latin typeface="Carnas Light" charset="0"/>
              </a:rPr>
              <a:t>Defect Module: </a:t>
            </a:r>
            <a:r>
              <a:rPr lang="en-US" sz="2400" dirty="0">
                <a:latin typeface="Carnas Light" charset="0"/>
              </a:rPr>
              <a:t>To track open/close/deferred/Invalid defect status</a:t>
            </a:r>
            <a:endParaRPr lang="en-IN" sz="2400" dirty="0">
              <a:latin typeface="Carnas Light" charset="0"/>
            </a:endParaRPr>
          </a:p>
          <a:p>
            <a:pPr>
              <a:buClrTx/>
              <a:buSzTx/>
            </a:pPr>
            <a:r>
              <a:rPr lang="en-IN" sz="2400" b="1" dirty="0">
                <a:latin typeface="Carnas Light" charset="0"/>
              </a:rPr>
              <a:t>Scheduling test cases to be executed</a:t>
            </a:r>
            <a:endParaRPr lang="en-US" sz="2400" b="1" dirty="0">
              <a:latin typeface="Carnas Light" charset="0"/>
            </a:endParaRPr>
          </a:p>
          <a:p>
            <a:pPr marL="0" lvl="1" indent="0">
              <a:spcBef>
                <a:spcPts val="1000"/>
              </a:spcBef>
              <a:buClrTx/>
              <a:buSzTx/>
              <a:buNone/>
            </a:pPr>
            <a:r>
              <a:rPr lang="en-US" sz="1800" dirty="0">
                <a:latin typeface="+mj-lt"/>
              </a:rPr>
              <a:t>                                                                                                                                                             </a:t>
            </a:r>
          </a:p>
          <a:p>
            <a:pPr marL="0" indent="0" algn="just">
              <a:lnSpc>
                <a:spcPct val="100000"/>
              </a:lnSpc>
              <a:buNone/>
            </a:pPr>
            <a:endParaRPr lang="en-US" dirty="0">
              <a:latin typeface="+mj-lt"/>
            </a:endParaRPr>
          </a:p>
        </p:txBody>
      </p:sp>
    </p:spTree>
    <p:extLst>
      <p:ext uri="{BB962C8B-B14F-4D97-AF65-F5344CB8AC3E}">
        <p14:creationId xmlns:p14="http://schemas.microsoft.com/office/powerpoint/2010/main" val="3235190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r>
              <a:rPr lang="en-US" dirty="0"/>
              <a:t>Syne User Management Framework Overview</a:t>
            </a:r>
          </a:p>
        </p:txBody>
      </p:sp>
      <p:sp>
        <p:nvSpPr>
          <p:cNvPr id="15" name="Content Placeholder 2"/>
          <p:cNvSpPr>
            <a:spLocks noGrp="1"/>
          </p:cNvSpPr>
          <p:nvPr>
            <p:ph sz="quarter" idx="11"/>
          </p:nvPr>
        </p:nvSpPr>
        <p:spPr>
          <a:solidFill>
            <a:schemeClr val="tx1">
              <a:lumMod val="20000"/>
              <a:lumOff val="80000"/>
            </a:schemeClr>
          </a:solidFill>
        </p:spPr>
        <p:txBody>
          <a:bodyPr/>
          <a:lstStyle/>
          <a:p>
            <a:pPr marL="285750" indent="-285750">
              <a:buFont typeface="Wingdings" pitchFamily="2" charset="2"/>
              <a:buChar char="Ø"/>
            </a:pPr>
            <a:r>
              <a:rPr lang="en-US" dirty="0">
                <a:solidFill>
                  <a:schemeClr val="tx1"/>
                </a:solidFill>
              </a:rPr>
              <a:t>Course Content: (Session 1)</a:t>
            </a:r>
          </a:p>
        </p:txBody>
      </p:sp>
      <p:sp>
        <p:nvSpPr>
          <p:cNvPr id="4" name="Slide Number Placeholder 3"/>
          <p:cNvSpPr>
            <a:spLocks noGrp="1"/>
          </p:cNvSpPr>
          <p:nvPr>
            <p:ph type="sldNum" sz="quarter" idx="4"/>
          </p:nvPr>
        </p:nvSpPr>
        <p:spPr/>
        <p:txBody>
          <a:bodyPr/>
          <a:lstStyle/>
          <a:p>
            <a:fld id="{7591F48A-A635-4EA2-8E7E-325C9425C81C}" type="slidenum">
              <a:rPr lang="en-US" smtClean="0"/>
              <a:pPr/>
              <a:t>2</a:t>
            </a:fld>
            <a:endParaRPr lang="en-US" dirty="0"/>
          </a:p>
        </p:txBody>
      </p:sp>
      <p:sp>
        <p:nvSpPr>
          <p:cNvPr id="2" name="Text Placeholder 1"/>
          <p:cNvSpPr>
            <a:spLocks noGrp="1"/>
          </p:cNvSpPr>
          <p:nvPr>
            <p:ph type="body" sz="quarter" idx="12"/>
          </p:nvPr>
        </p:nvSpPr>
        <p:spPr>
          <a:xfrm>
            <a:off x="886937" y="1085850"/>
            <a:ext cx="10189282" cy="5063490"/>
          </a:xfrm>
        </p:spPr>
        <p:txBody>
          <a:bodyPr lIns="91440"/>
          <a:lstStyle/>
          <a:p>
            <a:pPr marL="285750" lvl="1" indent="-285750">
              <a:spcBef>
                <a:spcPts val="1000"/>
              </a:spcBef>
              <a:buClrTx/>
              <a:buSzTx/>
              <a:buFont typeface="Wingdings" pitchFamily="2" charset="2"/>
              <a:buChar char="v"/>
            </a:pPr>
            <a:r>
              <a:rPr lang="en-IN" sz="2400" b="1" dirty="0">
                <a:latin typeface="Carnas Light" charset="0"/>
                <a:cs typeface="Carnas Medium"/>
              </a:rPr>
              <a:t>Introduction to </a:t>
            </a:r>
            <a:r>
              <a:rPr lang="en-US" sz="2400" b="1" dirty="0">
                <a:latin typeface="Carnas Light" charset="0"/>
                <a:cs typeface="Carnas Medium"/>
              </a:rPr>
              <a:t>Syne User Management Framework</a:t>
            </a:r>
          </a:p>
          <a:p>
            <a:pPr marL="285750" lvl="1" indent="-285750">
              <a:spcBef>
                <a:spcPts val="1000"/>
              </a:spcBef>
              <a:buClrTx/>
              <a:buSzTx/>
              <a:buFont typeface="Wingdings" pitchFamily="2" charset="2"/>
              <a:buChar char="v"/>
            </a:pPr>
            <a:r>
              <a:rPr lang="en-US" sz="2400" b="1" dirty="0">
                <a:latin typeface="Carnas Light" charset="0"/>
                <a:cs typeface="Carnas Medium"/>
              </a:rPr>
              <a:t>How Syne User Management Invented and Why we need Syne User Management Framework?</a:t>
            </a:r>
          </a:p>
          <a:p>
            <a:pPr marL="285750" lvl="1" indent="-285750">
              <a:spcBef>
                <a:spcPts val="1000"/>
              </a:spcBef>
              <a:buClrTx/>
              <a:buSzTx/>
              <a:buFont typeface="Wingdings" pitchFamily="2" charset="2"/>
              <a:buChar char="v"/>
            </a:pPr>
            <a:r>
              <a:rPr lang="en-US" sz="2400" b="1" dirty="0">
                <a:latin typeface="Carnas Light" charset="0"/>
                <a:cs typeface="Carnas Medium"/>
              </a:rPr>
              <a:t>Idea about framework components  and coding standard</a:t>
            </a:r>
          </a:p>
          <a:p>
            <a:pPr marL="914400" lvl="1" indent="-285750" algn="just">
              <a:spcBef>
                <a:spcPts val="1000"/>
              </a:spcBef>
              <a:buClrTx/>
              <a:buSzTx/>
              <a:buFont typeface="Wingdings" pitchFamily="2" charset="2"/>
              <a:buChar char="§"/>
            </a:pPr>
            <a:r>
              <a:rPr lang="en-US" sz="2400" b="1" dirty="0">
                <a:latin typeface="Carnas Light" charset="0"/>
                <a:cs typeface="Carnas Medium"/>
              </a:rPr>
              <a:t>Input Unit</a:t>
            </a:r>
          </a:p>
          <a:p>
            <a:pPr marL="914400" lvl="1" indent="-285750" algn="just">
              <a:spcBef>
                <a:spcPts val="1000"/>
              </a:spcBef>
              <a:buClrTx/>
              <a:buSzTx/>
              <a:buFont typeface="Wingdings" pitchFamily="2" charset="2"/>
              <a:buChar char="§"/>
            </a:pPr>
            <a:r>
              <a:rPr lang="en-US" sz="2400" b="1" dirty="0">
                <a:latin typeface="Carnas Light" charset="0"/>
                <a:cs typeface="Carnas Medium"/>
              </a:rPr>
              <a:t>Processing unit</a:t>
            </a:r>
          </a:p>
          <a:p>
            <a:pPr marL="914400" lvl="1" indent="-285750" algn="just">
              <a:spcBef>
                <a:spcPts val="1000"/>
              </a:spcBef>
              <a:buClrTx/>
              <a:buSzTx/>
              <a:buFont typeface="Wingdings" pitchFamily="2" charset="2"/>
              <a:buChar char="§"/>
            </a:pPr>
            <a:r>
              <a:rPr lang="en-US" sz="2400" b="1" dirty="0">
                <a:latin typeface="Carnas Light" charset="0"/>
                <a:cs typeface="Carnas Medium"/>
              </a:rPr>
              <a:t>Execution Unit</a:t>
            </a:r>
          </a:p>
          <a:p>
            <a:pPr marL="914400" lvl="1" indent="-285750" algn="just">
              <a:spcBef>
                <a:spcPts val="1000"/>
              </a:spcBef>
              <a:buClrTx/>
              <a:buSzTx/>
              <a:buFont typeface="Wingdings" pitchFamily="2" charset="2"/>
              <a:buChar char="§"/>
            </a:pPr>
            <a:r>
              <a:rPr lang="en-US" sz="2400" b="1" dirty="0">
                <a:latin typeface="Carnas Light" charset="0"/>
                <a:cs typeface="Carnas Medium"/>
              </a:rPr>
              <a:t>Output Unit</a:t>
            </a:r>
          </a:p>
          <a:p>
            <a:pPr marL="285750" lvl="1" indent="-285750">
              <a:spcBef>
                <a:spcPts val="1000"/>
              </a:spcBef>
              <a:buClrTx/>
              <a:buSzTx/>
              <a:buFont typeface="Wingdings" pitchFamily="2" charset="2"/>
              <a:buChar char="v"/>
            </a:pPr>
            <a:r>
              <a:rPr lang="en-US" sz="2400" b="1" dirty="0">
                <a:latin typeface="Carnas Light" charset="0"/>
                <a:cs typeface="Carnas Medium"/>
              </a:rPr>
              <a:t>Syne User Management Framework Architecture(High-level)</a:t>
            </a:r>
          </a:p>
          <a:p>
            <a:pPr marL="285750" lvl="1" indent="-285750">
              <a:spcBef>
                <a:spcPts val="1000"/>
              </a:spcBef>
              <a:buClrTx/>
              <a:buSzTx/>
              <a:buFont typeface="Wingdings" pitchFamily="2" charset="2"/>
              <a:buChar char="v"/>
            </a:pPr>
            <a:r>
              <a:rPr lang="en-US" sz="2400" b="1" dirty="0">
                <a:latin typeface="Carnas Light" charset="0"/>
                <a:cs typeface="Carnas Medium"/>
              </a:rPr>
              <a:t>Challenges Faced by Syne User Management Framework</a:t>
            </a:r>
          </a:p>
          <a:p>
            <a:pPr marL="285750" lvl="1" indent="-285750">
              <a:spcBef>
                <a:spcPts val="1000"/>
              </a:spcBef>
              <a:buClrTx/>
              <a:buSzTx/>
              <a:buFont typeface="Wingdings" pitchFamily="2" charset="2"/>
              <a:buChar char="v"/>
            </a:pPr>
            <a:r>
              <a:rPr lang="en-US" sz="2400" b="1" dirty="0">
                <a:latin typeface="Carnas Light" charset="0"/>
                <a:cs typeface="Carnas Medium"/>
              </a:rPr>
              <a:t>Syne User Management Striking Features</a:t>
            </a:r>
          </a:p>
          <a:p>
            <a:pPr marL="0" indent="0">
              <a:buNone/>
            </a:pPr>
            <a:endParaRPr lang="en-US" sz="2400" b="1" dirty="0">
              <a:latin typeface="Carnas Light" charset="0"/>
            </a:endParaRPr>
          </a:p>
        </p:txBody>
      </p:sp>
    </p:spTree>
    <p:extLst>
      <p:ext uri="{BB962C8B-B14F-4D97-AF65-F5344CB8AC3E}">
        <p14:creationId xmlns:p14="http://schemas.microsoft.com/office/powerpoint/2010/main" val="11493366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199" y="199888"/>
            <a:ext cx="11410251" cy="418678"/>
          </a:xfrm>
        </p:spPr>
        <p:txBody>
          <a:bodyPr/>
          <a:lstStyle/>
          <a:p>
            <a:pPr marL="0" lvl="1" indent="0">
              <a:spcBef>
                <a:spcPts val="1000"/>
              </a:spcBef>
              <a:buNone/>
            </a:pPr>
            <a:r>
              <a:rPr lang="en-US" sz="3200" dirty="0">
                <a:latin typeface="Carnas ExtraLight"/>
                <a:cs typeface="Carnas ExtraLight"/>
              </a:rPr>
              <a:t>Software Interface adapter Module </a:t>
            </a:r>
            <a:r>
              <a:rPr lang="en-US" sz="3200" b="1" dirty="0">
                <a:solidFill>
                  <a:srgbClr val="4B4B4B"/>
                </a:solidFill>
                <a:latin typeface="Carnas ExtraLight"/>
                <a:cs typeface="Carnas ExtraLight"/>
              </a:rPr>
              <a:t>Walkthrough</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20</a:t>
            </a:fld>
            <a:endParaRPr lang="en-US" dirty="0"/>
          </a:p>
        </p:txBody>
      </p:sp>
      <p:sp>
        <p:nvSpPr>
          <p:cNvPr id="2" name="Text Placeholder 1"/>
          <p:cNvSpPr>
            <a:spLocks noGrp="1"/>
          </p:cNvSpPr>
          <p:nvPr>
            <p:ph type="body" sz="quarter" idx="12"/>
          </p:nvPr>
        </p:nvSpPr>
        <p:spPr>
          <a:xfrm>
            <a:off x="818357" y="868680"/>
            <a:ext cx="10189282" cy="5120640"/>
          </a:xfrm>
        </p:spPr>
        <p:txBody>
          <a:bodyPr/>
          <a:lstStyle/>
          <a:p>
            <a:pPr marL="228600" lvl="1">
              <a:spcBef>
                <a:spcPts val="1000"/>
              </a:spcBef>
              <a:buClrTx/>
              <a:buSzTx/>
            </a:pPr>
            <a:r>
              <a:rPr lang="en-US" sz="2400" b="1" dirty="0">
                <a:latin typeface="Carnas Light" charset="0"/>
                <a:cs typeface="Carnas Medium"/>
              </a:rPr>
              <a:t>Interface adapter wrapper service mechanism</a:t>
            </a:r>
          </a:p>
          <a:p>
            <a:pPr marL="228600" lvl="1">
              <a:spcBef>
                <a:spcPts val="1000"/>
              </a:spcBef>
              <a:buClrTx/>
              <a:buSzTx/>
            </a:pPr>
            <a:r>
              <a:rPr lang="en-IN" sz="2400" b="1" dirty="0">
                <a:latin typeface="Carnas Light" charset="0"/>
                <a:cs typeface="Carnas Medium"/>
              </a:rPr>
              <a:t>How Syne User Management can be integrated with other applications according to project requirements? </a:t>
            </a:r>
          </a:p>
          <a:p>
            <a:pPr marL="228600" lvl="1">
              <a:spcBef>
                <a:spcPts val="1000"/>
              </a:spcBef>
              <a:buClrTx/>
              <a:buSzTx/>
            </a:pPr>
            <a:r>
              <a:rPr lang="en-IN" sz="2400" b="1" dirty="0">
                <a:latin typeface="Carnas Light" charset="0"/>
                <a:cs typeface="Carnas Medium"/>
              </a:rPr>
              <a:t>Pros and Cons</a:t>
            </a:r>
          </a:p>
          <a:p>
            <a:pPr marL="0" indent="0" algn="just">
              <a:lnSpc>
                <a:spcPct val="100000"/>
              </a:lnSpc>
              <a:buNone/>
            </a:pPr>
            <a:endParaRPr lang="en-US" sz="2400" dirty="0">
              <a:latin typeface="+mj-lt"/>
            </a:endParaRPr>
          </a:p>
        </p:txBody>
      </p:sp>
    </p:spTree>
    <p:extLst>
      <p:ext uri="{BB962C8B-B14F-4D97-AF65-F5344CB8AC3E}">
        <p14:creationId xmlns:p14="http://schemas.microsoft.com/office/powerpoint/2010/main" val="6561708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129150" cy="418678"/>
          </a:xfrm>
        </p:spPr>
        <p:txBody>
          <a:bodyPr/>
          <a:lstStyle/>
          <a:p>
            <a:pPr marL="285750" lvl="1" indent="-285750">
              <a:spcBef>
                <a:spcPts val="1000"/>
              </a:spcBef>
              <a:buFont typeface="Wingdings" pitchFamily="2" charset="2"/>
              <a:buChar char="Ø"/>
            </a:pPr>
            <a:r>
              <a:rPr lang="en-US" sz="3200" dirty="0">
                <a:latin typeface="Carnas ExtraLight"/>
                <a:cs typeface="Carnas ExtraLight"/>
              </a:rPr>
              <a:t>Business Validation Flow</a:t>
            </a:r>
          </a:p>
        </p:txBody>
      </p:sp>
      <p:sp>
        <p:nvSpPr>
          <p:cNvPr id="4" name="Slide Number Placeholder 3"/>
          <p:cNvSpPr>
            <a:spLocks noGrp="1"/>
          </p:cNvSpPr>
          <p:nvPr>
            <p:ph type="sldNum" sz="quarter" idx="4"/>
          </p:nvPr>
        </p:nvSpPr>
        <p:spPr/>
        <p:txBody>
          <a:bodyPr/>
          <a:lstStyle/>
          <a:p>
            <a:fld id="{7591F48A-A635-4EA2-8E7E-325C9425C81C}" type="slidenum">
              <a:rPr lang="en-US" smtClean="0"/>
              <a:pPr/>
              <a:t>21</a:t>
            </a:fld>
            <a:endParaRPr lang="en-US" dirty="0"/>
          </a:p>
        </p:txBody>
      </p:sp>
      <p:sp>
        <p:nvSpPr>
          <p:cNvPr id="2" name="Text Placeholder 1"/>
          <p:cNvSpPr>
            <a:spLocks noGrp="1"/>
          </p:cNvSpPr>
          <p:nvPr>
            <p:ph type="body" sz="quarter" idx="12"/>
          </p:nvPr>
        </p:nvSpPr>
        <p:spPr>
          <a:xfrm>
            <a:off x="784067" y="868680"/>
            <a:ext cx="10189282" cy="5120640"/>
          </a:xfrm>
        </p:spPr>
        <p:txBody>
          <a:bodyPr/>
          <a:lstStyle/>
          <a:p>
            <a:pPr>
              <a:lnSpc>
                <a:spcPct val="100000"/>
              </a:lnSpc>
              <a:spcAft>
                <a:spcPts val="1200"/>
              </a:spcAft>
            </a:pPr>
            <a:r>
              <a:rPr lang="en-US" sz="2000" b="1" dirty="0">
                <a:latin typeface="Carnas Light" charset="0"/>
              </a:rPr>
              <a:t>Validating Entrance Flow:  </a:t>
            </a:r>
            <a:r>
              <a:rPr lang="en-US" sz="2000" dirty="0">
                <a:latin typeface="Carnas Light" charset="0"/>
              </a:rPr>
              <a:t>Enrollment Process, BAU, Forced Actions, Static Menu.</a:t>
            </a:r>
          </a:p>
          <a:p>
            <a:pPr>
              <a:lnSpc>
                <a:spcPct val="100000"/>
              </a:lnSpc>
              <a:spcAft>
                <a:spcPts val="1200"/>
              </a:spcAft>
            </a:pPr>
            <a:r>
              <a:rPr lang="en-US" sz="2000" b="1" dirty="0">
                <a:latin typeface="Carnas Light" charset="0"/>
              </a:rPr>
              <a:t>Validating Start Claim Flow: </a:t>
            </a:r>
            <a:r>
              <a:rPr lang="en-US" sz="2000" dirty="0">
                <a:latin typeface="Carnas Light" charset="0"/>
              </a:rPr>
              <a:t>Regular Start Claim, Check-in Start Claim, Check-in Address Info, Check-in Peril, Check-in Peril Type, Check-in Accessory, Check-in Bill Shipping Confirmation, Check-in Get Contact Number, Verizon Bundle Codes, SUR (Same Unite Repair) Eligible flow.</a:t>
            </a:r>
          </a:p>
          <a:p>
            <a:pPr>
              <a:lnSpc>
                <a:spcPct val="100000"/>
              </a:lnSpc>
              <a:spcAft>
                <a:spcPts val="1200"/>
              </a:spcAft>
            </a:pPr>
            <a:r>
              <a:rPr lang="en-US" sz="2000" b="1" dirty="0">
                <a:latin typeface="Carnas Light" charset="0"/>
              </a:rPr>
              <a:t>Validating Finish Claim Flow: </a:t>
            </a:r>
            <a:r>
              <a:rPr lang="en-US" sz="2000" dirty="0">
                <a:latin typeface="Carnas Light" charset="0"/>
              </a:rPr>
              <a:t>Peril Decision, Order Zip &amp; Street Finish, Claim ATAC, ATAC Peril Decision, SUR Open Claim flow, Questions RE Replacement, Deductible.</a:t>
            </a:r>
          </a:p>
          <a:p>
            <a:pPr>
              <a:lnSpc>
                <a:spcPct val="100000"/>
              </a:lnSpc>
              <a:spcAft>
                <a:spcPts val="1200"/>
              </a:spcAft>
            </a:pPr>
            <a:r>
              <a:rPr lang="en-US" sz="2000" b="1" dirty="0">
                <a:latin typeface="Carnas Light" charset="0"/>
              </a:rPr>
              <a:t>Validating Payment/RMA Flow: </a:t>
            </a:r>
            <a:r>
              <a:rPr lang="en-US" sz="2000" dirty="0">
                <a:latin typeface="Carnas Light" charset="0"/>
              </a:rPr>
              <a:t>Credit Card flows , COD, BTA,CC Finish, ATAC Credit Card flow, RMA Business Case, Extension Envelop Request, Refund Status, RMA Status Groups, Return Instructions.</a:t>
            </a:r>
          </a:p>
          <a:p>
            <a:pPr>
              <a:lnSpc>
                <a:spcPct val="100000"/>
              </a:lnSpc>
              <a:spcAft>
                <a:spcPts val="1200"/>
              </a:spcAft>
            </a:pPr>
            <a:r>
              <a:rPr lang="en-US" sz="2000" b="1" dirty="0">
                <a:latin typeface="Carnas Light" charset="0"/>
              </a:rPr>
              <a:t>Validating Hold: </a:t>
            </a:r>
            <a:r>
              <a:rPr lang="en-US" sz="2000" dirty="0">
                <a:latin typeface="Carnas Light" charset="0"/>
              </a:rPr>
              <a:t>Black Listed Hold, Account Validation Hold, System Generated Hold, Equipment Back Order Hold, Document Hold, Shipping Hold, Subscriber Validation Hold.</a:t>
            </a:r>
          </a:p>
          <a:p>
            <a:pPr marL="0" indent="0" algn="just">
              <a:lnSpc>
                <a:spcPct val="100000"/>
              </a:lnSpc>
              <a:buNone/>
            </a:pPr>
            <a:endParaRPr lang="en-US" sz="1600" b="1" dirty="0">
              <a:latin typeface="Carnas Light" charset="0"/>
            </a:endParaRPr>
          </a:p>
        </p:txBody>
      </p:sp>
    </p:spTree>
    <p:extLst>
      <p:ext uri="{BB962C8B-B14F-4D97-AF65-F5344CB8AC3E}">
        <p14:creationId xmlns:p14="http://schemas.microsoft.com/office/powerpoint/2010/main" val="656170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232020" cy="418678"/>
          </a:xfrm>
        </p:spPr>
        <p:txBody>
          <a:bodyPr/>
          <a:lstStyle/>
          <a:p>
            <a:pPr marL="285750" lvl="1" indent="-285750">
              <a:spcBef>
                <a:spcPts val="1000"/>
              </a:spcBef>
              <a:buFont typeface="Wingdings" pitchFamily="2" charset="2"/>
              <a:buChar char="Ø"/>
            </a:pPr>
            <a:r>
              <a:rPr lang="en-US" sz="3200" dirty="0">
                <a:latin typeface="Carnas ExtraLight"/>
                <a:cs typeface="Carnas ExtraLight"/>
              </a:rPr>
              <a:t>Business Validation Flow</a:t>
            </a:r>
          </a:p>
        </p:txBody>
      </p:sp>
      <p:sp>
        <p:nvSpPr>
          <p:cNvPr id="4" name="Slide Number Placeholder 3"/>
          <p:cNvSpPr>
            <a:spLocks noGrp="1"/>
          </p:cNvSpPr>
          <p:nvPr>
            <p:ph type="sldNum" sz="quarter" idx="4"/>
          </p:nvPr>
        </p:nvSpPr>
        <p:spPr/>
        <p:txBody>
          <a:bodyPr/>
          <a:lstStyle/>
          <a:p>
            <a:fld id="{7591F48A-A635-4EA2-8E7E-325C9425C81C}" type="slidenum">
              <a:rPr lang="en-US" smtClean="0"/>
              <a:pPr/>
              <a:t>22</a:t>
            </a:fld>
            <a:endParaRPr lang="en-US" dirty="0"/>
          </a:p>
        </p:txBody>
      </p:sp>
      <p:sp>
        <p:nvSpPr>
          <p:cNvPr id="2" name="Text Placeholder 1"/>
          <p:cNvSpPr>
            <a:spLocks noGrp="1"/>
          </p:cNvSpPr>
          <p:nvPr>
            <p:ph type="body" sz="quarter" idx="12"/>
          </p:nvPr>
        </p:nvSpPr>
        <p:spPr>
          <a:xfrm>
            <a:off x="818357" y="880110"/>
            <a:ext cx="10189282" cy="5120640"/>
          </a:xfrm>
        </p:spPr>
        <p:txBody>
          <a:bodyPr/>
          <a:lstStyle/>
          <a:p>
            <a:r>
              <a:rPr lang="en-US" sz="2000" b="1" u="sng" dirty="0">
                <a:latin typeface="Carnas Light" charset="0"/>
              </a:rPr>
              <a:t>Validating Call Transfer</a:t>
            </a:r>
            <a:r>
              <a:rPr lang="en-US" sz="2000" b="1" dirty="0">
                <a:latin typeface="Carnas Light" charset="0"/>
              </a:rPr>
              <a:t>:</a:t>
            </a:r>
            <a:r>
              <a:rPr lang="en-US" sz="2000" dirty="0">
                <a:latin typeface="Carnas Light" charset="0"/>
              </a:rPr>
              <a:t> Contact Carrier, System Transfer, Error Transfer, Survey</a:t>
            </a:r>
          </a:p>
          <a:p>
            <a:pPr lvl="0"/>
            <a:r>
              <a:rPr lang="en-US" sz="2000" b="1" u="sng" dirty="0">
                <a:latin typeface="Carnas Light" charset="0"/>
              </a:rPr>
              <a:t>Validating Actions</a:t>
            </a:r>
            <a:r>
              <a:rPr lang="en-US" sz="2000" b="1" dirty="0">
                <a:latin typeface="Carnas Light" charset="0"/>
              </a:rPr>
              <a:t>:</a:t>
            </a:r>
            <a:endParaRPr lang="en-US" sz="2000" dirty="0">
              <a:latin typeface="Carnas Light" charset="0"/>
            </a:endParaRPr>
          </a:p>
          <a:p>
            <a:pPr lvl="1"/>
            <a:r>
              <a:rPr lang="en-US" sz="2000" dirty="0">
                <a:latin typeface="Carnas Light" charset="0"/>
              </a:rPr>
              <a:t>Menus</a:t>
            </a:r>
          </a:p>
          <a:p>
            <a:pPr lvl="1"/>
            <a:r>
              <a:rPr lang="en-US" sz="2000" dirty="0">
                <a:latin typeface="Carnas Light" charset="0"/>
              </a:rPr>
              <a:t>Speak It</a:t>
            </a:r>
          </a:p>
          <a:p>
            <a:pPr lvl="1"/>
            <a:r>
              <a:rPr lang="en-US" sz="2000" dirty="0">
                <a:latin typeface="Carnas Light" charset="0"/>
              </a:rPr>
              <a:t>Dynamic Menus</a:t>
            </a:r>
          </a:p>
          <a:p>
            <a:pPr lvl="1"/>
            <a:r>
              <a:rPr lang="en-US" sz="2000" dirty="0">
                <a:latin typeface="Carnas Light" charset="0"/>
              </a:rPr>
              <a:t>Functional Module</a:t>
            </a:r>
          </a:p>
          <a:p>
            <a:pPr lvl="1"/>
            <a:r>
              <a:rPr lang="en-US" sz="2000" dirty="0">
                <a:latin typeface="Carnas Light" charset="0"/>
              </a:rPr>
              <a:t>Calltypes</a:t>
            </a:r>
          </a:p>
          <a:p>
            <a:pPr lvl="1"/>
            <a:r>
              <a:rPr lang="en-US" sz="2000" dirty="0">
                <a:latin typeface="Carnas Light" charset="0"/>
              </a:rPr>
              <a:t>Hang-up</a:t>
            </a:r>
          </a:p>
          <a:p>
            <a:pPr lvl="1"/>
            <a:r>
              <a:rPr lang="en-US" sz="2000" dirty="0">
                <a:latin typeface="Carnas Light" charset="0"/>
              </a:rPr>
              <a:t>Path Indicator</a:t>
            </a:r>
          </a:p>
          <a:p>
            <a:pPr lvl="1"/>
            <a:r>
              <a:rPr lang="en-US" sz="2000" dirty="0">
                <a:latin typeface="Carnas Light" charset="0"/>
              </a:rPr>
              <a:t>Survey</a:t>
            </a:r>
          </a:p>
          <a:p>
            <a:pPr lvl="1"/>
            <a:r>
              <a:rPr lang="en-US" sz="2000" dirty="0">
                <a:latin typeface="Carnas Light" charset="0"/>
              </a:rPr>
              <a:t>Checkout</a:t>
            </a:r>
          </a:p>
          <a:p>
            <a:pPr lvl="0"/>
            <a:r>
              <a:rPr lang="en-US" sz="2000" b="1" u="sng" dirty="0">
                <a:latin typeface="Carnas Light" charset="0"/>
              </a:rPr>
              <a:t>Validating Audios and Others</a:t>
            </a:r>
            <a:r>
              <a:rPr lang="en-US" sz="2000" b="1" dirty="0">
                <a:latin typeface="Carnas Light" charset="0"/>
              </a:rPr>
              <a:t>:</a:t>
            </a:r>
            <a:endParaRPr lang="en-US" sz="2000" dirty="0">
              <a:latin typeface="Carnas Light" charset="0"/>
            </a:endParaRPr>
          </a:p>
          <a:p>
            <a:pPr lvl="1"/>
            <a:r>
              <a:rPr lang="en-US" sz="2000" dirty="0">
                <a:latin typeface="Carnas Light" charset="0"/>
              </a:rPr>
              <a:t>Dynamic configuration features for External API configuration (MT-External)</a:t>
            </a:r>
          </a:p>
          <a:p>
            <a:pPr lvl="1"/>
            <a:r>
              <a:rPr lang="en-US" sz="2000" dirty="0">
                <a:latin typeface="Carnas Light" charset="0"/>
              </a:rPr>
              <a:t>Cisco component configuration (Sub dialog)</a:t>
            </a:r>
          </a:p>
          <a:p>
            <a:pPr lvl="1"/>
            <a:r>
              <a:rPr lang="en-US" sz="2000" dirty="0">
                <a:latin typeface="Carnas Light" charset="0"/>
              </a:rPr>
              <a:t>Custom configuration</a:t>
            </a:r>
          </a:p>
        </p:txBody>
      </p:sp>
    </p:spTree>
    <p:extLst>
      <p:ext uri="{BB962C8B-B14F-4D97-AF65-F5344CB8AC3E}">
        <p14:creationId xmlns:p14="http://schemas.microsoft.com/office/powerpoint/2010/main" val="6561708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r>
              <a:rPr lang="en-US" b="1" dirty="0"/>
              <a:t>Syne User Management</a:t>
            </a:r>
            <a:r>
              <a:rPr b="1" dirty="0"/>
              <a:t> Input Test Script/File Builder </a:t>
            </a:r>
            <a:r>
              <a:rPr lang="en-US" b="1" dirty="0"/>
              <a:t>UI</a:t>
            </a:r>
            <a:endParaRPr b="1" dirty="0"/>
          </a:p>
        </p:txBody>
      </p:sp>
      <p:sp>
        <p:nvSpPr>
          <p:cNvPr id="15" name="Content Placeholder 2"/>
          <p:cNvSpPr>
            <a:spLocks noGrp="1"/>
          </p:cNvSpPr>
          <p:nvPr>
            <p:ph sz="quarter" idx="11"/>
          </p:nvPr>
        </p:nvSpPr>
        <p:spPr>
          <a:solidFill>
            <a:schemeClr val="tx1">
              <a:lumMod val="20000"/>
              <a:lumOff val="80000"/>
            </a:schemeClr>
          </a:solidFill>
        </p:spPr>
        <p:txBody>
          <a:bodyPr lIns="0" rIns="0"/>
          <a:lstStyle/>
          <a:p>
            <a:pPr marL="285750" indent="-285750">
              <a:buFont typeface="Wingdings" pitchFamily="2" charset="2"/>
              <a:buChar char="Ø"/>
            </a:pPr>
            <a:r>
              <a:rPr>
                <a:solidFill>
                  <a:schemeClr val="tx1"/>
                </a:solidFill>
              </a:rPr>
              <a:t>Course Content: (Session 3)</a:t>
            </a:r>
          </a:p>
        </p:txBody>
      </p:sp>
      <p:sp>
        <p:nvSpPr>
          <p:cNvPr id="4" name="Slide Number Placeholder 3"/>
          <p:cNvSpPr>
            <a:spLocks noGrp="1"/>
          </p:cNvSpPr>
          <p:nvPr>
            <p:ph type="sldNum" sz="quarter" idx="4"/>
          </p:nvPr>
        </p:nvSpPr>
        <p:spPr/>
        <p:txBody>
          <a:bodyPr/>
          <a:lstStyle/>
          <a:p>
            <a:fld id="{7591F48A-A635-4EA2-8E7E-325C9425C81C}" type="slidenum">
              <a:rPr lang="en-US" smtClean="0"/>
              <a:pPr/>
              <a:t>23</a:t>
            </a:fld>
            <a:endParaRPr lang="en-US" dirty="0"/>
          </a:p>
        </p:txBody>
      </p:sp>
      <p:sp>
        <p:nvSpPr>
          <p:cNvPr id="2" name="Text Placeholder 1"/>
          <p:cNvSpPr>
            <a:spLocks noGrp="1"/>
          </p:cNvSpPr>
          <p:nvPr>
            <p:ph type="body" sz="quarter" idx="12"/>
          </p:nvPr>
        </p:nvSpPr>
        <p:spPr>
          <a:xfrm>
            <a:off x="1149827" y="1200150"/>
            <a:ext cx="10189282" cy="4823459"/>
          </a:xfrm>
        </p:spPr>
        <p:txBody>
          <a:bodyPr/>
          <a:lstStyle/>
          <a:p>
            <a:pPr>
              <a:buFont typeface="Wingdings" panose="05000000000000000000" pitchFamily="2" charset="2"/>
              <a:buChar char="§"/>
              <a:defRPr/>
            </a:pPr>
            <a:r>
              <a:rPr lang="en-IN" sz="2400" dirty="0">
                <a:latin typeface="Carnas Light" charset="0"/>
              </a:rPr>
              <a:t>Introduction to Syne User Management Test Script UI</a:t>
            </a:r>
          </a:p>
          <a:p>
            <a:pPr>
              <a:buFont typeface="Wingdings" panose="05000000000000000000" pitchFamily="2" charset="2"/>
              <a:buChar char="§"/>
              <a:defRPr/>
            </a:pPr>
            <a:r>
              <a:rPr lang="en-IN" sz="2400" dirty="0">
                <a:latin typeface="Carnas Light" charset="0"/>
              </a:rPr>
              <a:t>Syne User Management Test Script UI Menu Bar</a:t>
            </a:r>
          </a:p>
          <a:p>
            <a:pPr>
              <a:buFont typeface="Wingdings" panose="05000000000000000000" pitchFamily="2" charset="2"/>
              <a:buChar char="§"/>
              <a:defRPr/>
            </a:pPr>
            <a:r>
              <a:rPr lang="en-IN" sz="2400" dirty="0">
                <a:latin typeface="Carnas Light" charset="0"/>
              </a:rPr>
              <a:t>Syne User Management Client Configuration Management UI</a:t>
            </a:r>
          </a:p>
          <a:p>
            <a:pPr>
              <a:buFont typeface="Wingdings" panose="05000000000000000000" pitchFamily="2" charset="2"/>
              <a:buChar char="§"/>
              <a:defRPr/>
            </a:pPr>
            <a:r>
              <a:rPr lang="en-IN" sz="2400" dirty="0">
                <a:latin typeface="Carnas Light" charset="0"/>
              </a:rPr>
              <a:t>Configuration Management Page Purpose</a:t>
            </a:r>
          </a:p>
          <a:p>
            <a:pPr>
              <a:buFont typeface="Wingdings" panose="05000000000000000000" pitchFamily="2" charset="2"/>
              <a:buChar char="§"/>
              <a:defRPr/>
            </a:pPr>
            <a:r>
              <a:rPr lang="en-IN" sz="2400" dirty="0">
                <a:latin typeface="Carnas Light" charset="0"/>
              </a:rPr>
              <a:t>View Client Configuration set in Production Env</a:t>
            </a:r>
          </a:p>
          <a:p>
            <a:pPr>
              <a:buFont typeface="Wingdings" panose="05000000000000000000" pitchFamily="2" charset="2"/>
              <a:buChar char="§"/>
              <a:defRPr/>
            </a:pPr>
            <a:r>
              <a:rPr lang="en-IN" sz="2400" dirty="0">
                <a:latin typeface="Carnas Light" charset="0"/>
              </a:rPr>
              <a:t>How Stuff works ?</a:t>
            </a:r>
          </a:p>
          <a:p>
            <a:pPr>
              <a:buFont typeface="Wingdings" panose="05000000000000000000" pitchFamily="2" charset="2"/>
              <a:buChar char="§"/>
              <a:defRPr/>
            </a:pPr>
            <a:endParaRPr lang="en-IN" b="1" dirty="0">
              <a:latin typeface="Carnas Light" charset="0"/>
            </a:endParaRPr>
          </a:p>
          <a:p>
            <a:pPr marL="285750" lvl="1" indent="-285750">
              <a:spcBef>
                <a:spcPts val="1000"/>
              </a:spcBef>
              <a:buClrTx/>
              <a:buSzTx/>
              <a:buFont typeface="Wingdings" pitchFamily="2" charset="2"/>
              <a:buChar char="§"/>
            </a:pPr>
            <a:endParaRPr lang="en-US" sz="1800" b="1" dirty="0">
              <a:latin typeface="Carnas Light" charset="0"/>
            </a:endParaRPr>
          </a:p>
          <a:p>
            <a:pPr marL="285750" lvl="1" indent="-285750">
              <a:spcBef>
                <a:spcPts val="1000"/>
              </a:spcBef>
              <a:buClrTx/>
              <a:buSzTx/>
              <a:buFont typeface="Wingdings" pitchFamily="2" charset="2"/>
              <a:buChar char="§"/>
            </a:pPr>
            <a:endParaRPr lang="en-US" sz="1800" b="1" dirty="0">
              <a:latin typeface="Carnas Light" charset="0"/>
            </a:endParaRPr>
          </a:p>
        </p:txBody>
      </p:sp>
    </p:spTree>
    <p:extLst>
      <p:ext uri="{BB962C8B-B14F-4D97-AF65-F5344CB8AC3E}">
        <p14:creationId xmlns:p14="http://schemas.microsoft.com/office/powerpoint/2010/main" val="29239365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buClr>
                <a:srgbClr val="000000"/>
              </a:buClr>
              <a:buSzPct val="100000"/>
            </a:pPr>
            <a:r>
              <a:rPr lang="en-US" dirty="0">
                <a:solidFill>
                  <a:schemeClr val="tx1"/>
                </a:solidFill>
              </a:rPr>
              <a:t>Introduction to Syne User Management Test Script UI</a:t>
            </a:r>
          </a:p>
        </p:txBody>
      </p:sp>
      <p:sp>
        <p:nvSpPr>
          <p:cNvPr id="4" name="Slide Number Placeholder 3"/>
          <p:cNvSpPr>
            <a:spLocks noGrp="1"/>
          </p:cNvSpPr>
          <p:nvPr>
            <p:ph type="sldNum" sz="quarter" idx="4"/>
          </p:nvPr>
        </p:nvSpPr>
        <p:spPr/>
        <p:txBody>
          <a:bodyPr/>
          <a:lstStyle/>
          <a:p>
            <a:fld id="{7591F48A-A635-4EA2-8E7E-325C9425C81C}" type="slidenum">
              <a:rPr lang="en-US" smtClean="0"/>
              <a:pPr/>
              <a:t>24</a:t>
            </a:fld>
            <a:endParaRPr lang="en-US" dirty="0"/>
          </a:p>
        </p:txBody>
      </p:sp>
      <p:sp>
        <p:nvSpPr>
          <p:cNvPr id="2" name="Text Placeholder 1"/>
          <p:cNvSpPr>
            <a:spLocks noGrp="1"/>
          </p:cNvSpPr>
          <p:nvPr>
            <p:ph type="body" sz="quarter" idx="12"/>
          </p:nvPr>
        </p:nvSpPr>
        <p:spPr>
          <a:xfrm>
            <a:off x="875507" y="937260"/>
            <a:ext cx="10189282" cy="4823459"/>
          </a:xfrm>
        </p:spPr>
        <p:txBody>
          <a:bodyPr/>
          <a:lstStyle/>
          <a:p>
            <a:pPr>
              <a:defRPr/>
            </a:pPr>
            <a:r>
              <a:rPr lang="en-IN" sz="2400" b="1" u="sng" dirty="0"/>
              <a:t>Test</a:t>
            </a:r>
            <a:r>
              <a:rPr lang="en-IN" sz="2400" u="sng" dirty="0">
                <a:latin typeface="Carnas Light" charset="0"/>
              </a:rPr>
              <a:t> </a:t>
            </a:r>
            <a:r>
              <a:rPr lang="en-IN" sz="2400" b="1" u="sng" dirty="0"/>
              <a:t>Script</a:t>
            </a:r>
            <a:r>
              <a:rPr lang="en-IN" sz="2400" u="sng" dirty="0">
                <a:latin typeface="Carnas Light" charset="0"/>
              </a:rPr>
              <a:t> </a:t>
            </a:r>
            <a:r>
              <a:rPr lang="en-IN" sz="2400" b="1" u="sng" dirty="0"/>
              <a:t>UI</a:t>
            </a:r>
            <a:r>
              <a:rPr lang="en-US" sz="2400" b="1" dirty="0"/>
              <a:t>:</a:t>
            </a:r>
            <a:r>
              <a:rPr lang="en-US" sz="2400" b="1" u="sng" dirty="0"/>
              <a:t>  </a:t>
            </a:r>
          </a:p>
          <a:p>
            <a:pPr marL="0" indent="0">
              <a:buNone/>
              <a:defRPr/>
            </a:pPr>
            <a:r>
              <a:rPr lang="en-US" sz="2800" dirty="0">
                <a:latin typeface="Carnas Light" charset="0"/>
              </a:rPr>
              <a:t>	Used to configure the Dynamic Menus, SpeakITs, Calltypes, 	Initial Action for each OptionCode of particular client. Also 	we can push the release related new functionality added 	for specific client to QA.</a:t>
            </a:r>
          </a:p>
          <a:p>
            <a:pPr marL="0" lvl="1" indent="0">
              <a:spcBef>
                <a:spcPts val="1000"/>
              </a:spcBef>
              <a:buClrTx/>
              <a:buSzTx/>
              <a:buNone/>
            </a:pPr>
            <a:endParaRPr lang="en-US" sz="2000" dirty="0"/>
          </a:p>
          <a:p>
            <a:pPr marL="0" lvl="1" indent="0">
              <a:spcBef>
                <a:spcPts val="1000"/>
              </a:spcBef>
              <a:buClrTx/>
              <a:buSzTx/>
              <a:buNone/>
            </a:pPr>
            <a:endParaRPr lang="en-US" sz="2000" b="1" dirty="0"/>
          </a:p>
          <a:p>
            <a:pPr marL="285750" lvl="1" indent="-285750">
              <a:spcBef>
                <a:spcPts val="1000"/>
              </a:spcBef>
              <a:buClrTx/>
              <a:buSzTx/>
              <a:buFont typeface="Wingdings" pitchFamily="2" charset="2"/>
              <a:buChar char="§"/>
            </a:pPr>
            <a:endParaRPr lang="en-US" sz="2000" dirty="0"/>
          </a:p>
        </p:txBody>
      </p:sp>
    </p:spTree>
    <p:extLst>
      <p:ext uri="{BB962C8B-B14F-4D97-AF65-F5344CB8AC3E}">
        <p14:creationId xmlns:p14="http://schemas.microsoft.com/office/powerpoint/2010/main" val="29239365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US" dirty="0"/>
              <a:t>Test Script UI</a:t>
            </a:r>
            <a:r>
              <a:rPr lang="en-US" dirty="0">
                <a:latin typeface="Tahoma" pitchFamily="34" charset="0"/>
                <a:cs typeface="Tahoma" pitchFamily="34" charset="0"/>
              </a:rPr>
              <a:t> </a:t>
            </a:r>
            <a:r>
              <a:rPr lang="en-US" dirty="0"/>
              <a:t>Menu Bar</a:t>
            </a:r>
          </a:p>
        </p:txBody>
      </p:sp>
      <p:sp>
        <p:nvSpPr>
          <p:cNvPr id="4" name="Slide Number Placeholder 3"/>
          <p:cNvSpPr>
            <a:spLocks noGrp="1"/>
          </p:cNvSpPr>
          <p:nvPr>
            <p:ph type="sldNum" sz="quarter" idx="4"/>
          </p:nvPr>
        </p:nvSpPr>
        <p:spPr/>
        <p:txBody>
          <a:bodyPr/>
          <a:lstStyle/>
          <a:p>
            <a:fld id="{7591F48A-A635-4EA2-8E7E-325C9425C81C}" type="slidenum">
              <a:rPr lang="en-US" smtClean="0"/>
              <a:pPr/>
              <a:t>25</a:t>
            </a:fld>
            <a:endParaRPr lang="en-US" dirty="0"/>
          </a:p>
        </p:txBody>
      </p:sp>
      <p:sp>
        <p:nvSpPr>
          <p:cNvPr id="2" name="Text Placeholder 1"/>
          <p:cNvSpPr>
            <a:spLocks noGrp="1"/>
          </p:cNvSpPr>
          <p:nvPr>
            <p:ph type="body" sz="quarter" idx="12"/>
          </p:nvPr>
        </p:nvSpPr>
        <p:spPr>
          <a:xfrm>
            <a:off x="784067" y="971550"/>
            <a:ext cx="10807298" cy="5523379"/>
          </a:xfrm>
        </p:spPr>
        <p:txBody>
          <a:bodyPr/>
          <a:lstStyle/>
          <a:p>
            <a:pPr>
              <a:buFont typeface="Wingdings" pitchFamily="2" charset="2"/>
              <a:buChar char="v"/>
            </a:pPr>
            <a:r>
              <a:rPr lang="en-US" sz="2000" dirty="0">
                <a:latin typeface="Carnas Light" charset="0"/>
              </a:rPr>
              <a:t>There are four different selections from the menu bar.  </a:t>
            </a:r>
          </a:p>
          <a:p>
            <a:pPr>
              <a:buNone/>
            </a:pPr>
            <a:endParaRPr lang="en-US" sz="2000" dirty="0">
              <a:latin typeface="Carnas Light" charset="0"/>
            </a:endParaRPr>
          </a:p>
          <a:p>
            <a:pPr lvl="0"/>
            <a:r>
              <a:rPr lang="en-US" sz="2000" b="1" u="sng" dirty="0">
                <a:latin typeface="Carnas Light" charset="0"/>
              </a:rPr>
              <a:t>Master Items </a:t>
            </a:r>
            <a:r>
              <a:rPr lang="en-US" sz="2000" dirty="0">
                <a:latin typeface="Carnas Light" charset="0"/>
              </a:rPr>
              <a:t>– This selection lists pages used to define or edit core components of the system.  This includes Clients, Messages, Menus, SpeakITs, Functions, Caller Profiles and Reporting Information.</a:t>
            </a:r>
          </a:p>
          <a:p>
            <a:pPr lvl="0"/>
            <a:endParaRPr lang="en-US" sz="2000" dirty="0">
              <a:latin typeface="Carnas Light" charset="0"/>
            </a:endParaRPr>
          </a:p>
          <a:p>
            <a:pPr lvl="0"/>
            <a:r>
              <a:rPr lang="en-US" sz="2000" b="1" u="sng" dirty="0">
                <a:latin typeface="Carnas Light" charset="0"/>
              </a:rPr>
              <a:t>Menu Action </a:t>
            </a:r>
            <a:r>
              <a:rPr lang="en-US" sz="2000" dirty="0">
                <a:latin typeface="Carnas Light" charset="0"/>
              </a:rPr>
              <a:t>– Displays a page that allows the definition of the actions associated with a menu.</a:t>
            </a:r>
          </a:p>
          <a:p>
            <a:pPr lvl="0"/>
            <a:endParaRPr lang="en-US" sz="2000" dirty="0">
              <a:latin typeface="Carnas Light" charset="0"/>
            </a:endParaRPr>
          </a:p>
          <a:p>
            <a:pPr lvl="0"/>
            <a:r>
              <a:rPr lang="en-US" sz="2000" b="1" u="sng" dirty="0">
                <a:latin typeface="Carnas Light" charset="0"/>
              </a:rPr>
              <a:t>Client Configuration </a:t>
            </a:r>
            <a:r>
              <a:rPr lang="en-US" sz="2000" dirty="0">
                <a:latin typeface="Carnas Light" charset="0"/>
              </a:rPr>
              <a:t>– A page that allows the definition of the actions associated with a caller profile.</a:t>
            </a:r>
          </a:p>
          <a:p>
            <a:pPr lvl="0"/>
            <a:endParaRPr lang="en-US" sz="2000" dirty="0">
              <a:latin typeface="Carnas Light" charset="0"/>
            </a:endParaRPr>
          </a:p>
          <a:p>
            <a:pPr lvl="0"/>
            <a:r>
              <a:rPr lang="en-US" sz="2000" b="1" u="sng" dirty="0">
                <a:latin typeface="Carnas Light" charset="0"/>
              </a:rPr>
              <a:t>Release</a:t>
            </a:r>
            <a:r>
              <a:rPr lang="en-US" sz="2000" dirty="0">
                <a:latin typeface="Carnas Light" charset="0"/>
              </a:rPr>
              <a:t> – Displays a page that allows the administrator to release call flow changes that have been made.   </a:t>
            </a:r>
          </a:p>
          <a:p>
            <a:pPr marL="0" lvl="1" indent="0">
              <a:spcBef>
                <a:spcPts val="1000"/>
              </a:spcBef>
              <a:buClrTx/>
              <a:buSzTx/>
              <a:buNone/>
            </a:pPr>
            <a:endParaRPr lang="en-US" sz="2000" dirty="0">
              <a:latin typeface="Carnas Light" charset="0"/>
            </a:endParaRPr>
          </a:p>
          <a:p>
            <a:pPr marL="0" lvl="1" indent="0">
              <a:spcBef>
                <a:spcPts val="1000"/>
              </a:spcBef>
              <a:buClrTx/>
              <a:buSzTx/>
              <a:buNone/>
            </a:pPr>
            <a:endParaRPr lang="en-US" sz="2000" b="1" dirty="0">
              <a:latin typeface="Carnas Light" charset="0"/>
            </a:endParaRPr>
          </a:p>
          <a:p>
            <a:pPr marL="285750" lvl="1" indent="-285750">
              <a:spcBef>
                <a:spcPts val="1000"/>
              </a:spcBef>
              <a:buClrTx/>
              <a:buSzTx/>
              <a:buFont typeface="Wingdings" pitchFamily="2" charset="2"/>
              <a:buChar char="§"/>
            </a:pPr>
            <a:endParaRPr lang="en-US" sz="2000" dirty="0">
              <a:latin typeface="Carnas Light" charset="0"/>
            </a:endParaRPr>
          </a:p>
        </p:txBody>
      </p:sp>
    </p:spTree>
    <p:extLst>
      <p:ext uri="{BB962C8B-B14F-4D97-AF65-F5344CB8AC3E}">
        <p14:creationId xmlns:p14="http://schemas.microsoft.com/office/powerpoint/2010/main" val="29239365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US" dirty="0"/>
              <a:t>Test Script UI</a:t>
            </a:r>
            <a:r>
              <a:rPr lang="en-US" dirty="0">
                <a:latin typeface="Tahoma" pitchFamily="34" charset="0"/>
                <a:cs typeface="Tahoma" pitchFamily="34" charset="0"/>
              </a:rPr>
              <a:t> </a:t>
            </a:r>
            <a:r>
              <a:rPr lang="en-US" dirty="0"/>
              <a:t>Menu Bar</a:t>
            </a:r>
          </a:p>
        </p:txBody>
      </p:sp>
      <p:sp>
        <p:nvSpPr>
          <p:cNvPr id="4" name="Slide Number Placeholder 3"/>
          <p:cNvSpPr>
            <a:spLocks noGrp="1"/>
          </p:cNvSpPr>
          <p:nvPr>
            <p:ph type="sldNum" sz="quarter" idx="4"/>
          </p:nvPr>
        </p:nvSpPr>
        <p:spPr/>
        <p:txBody>
          <a:bodyPr/>
          <a:lstStyle/>
          <a:p>
            <a:fld id="{7591F48A-A635-4EA2-8E7E-325C9425C81C}" type="slidenum">
              <a:rPr lang="en-US" smtClean="0"/>
              <a:pPr/>
              <a:t>26</a:t>
            </a:fld>
            <a:endParaRPr lang="en-US" dirty="0"/>
          </a:p>
        </p:txBody>
      </p:sp>
      <p:pic>
        <p:nvPicPr>
          <p:cNvPr id="5" name="Picture 4"/>
          <p:cNvPicPr>
            <a:picLocks noChangeAspect="1"/>
          </p:cNvPicPr>
          <p:nvPr/>
        </p:nvPicPr>
        <p:blipFill>
          <a:blip r:embed="rId2"/>
          <a:stretch>
            <a:fillRect/>
          </a:stretch>
        </p:blipFill>
        <p:spPr>
          <a:xfrm>
            <a:off x="337625" y="1018211"/>
            <a:ext cx="11542128" cy="4682806"/>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521064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IN" dirty="0"/>
              <a:t>Syne User Management Client </a:t>
            </a:r>
            <a:r>
              <a:rPr lang="en-IN" dirty="0">
                <a:solidFill>
                  <a:schemeClr val="tx1"/>
                </a:solidFill>
              </a:rPr>
              <a:t>Configuration Management </a:t>
            </a:r>
            <a:r>
              <a:rPr lang="en-IN" dirty="0"/>
              <a:t>UI</a:t>
            </a:r>
            <a:endParaRPr lang="en-US"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27</a:t>
            </a:fld>
            <a:endParaRPr lang="en-US" dirty="0"/>
          </a:p>
        </p:txBody>
      </p:sp>
      <p:pic>
        <p:nvPicPr>
          <p:cNvPr id="5" name="Picture 4"/>
          <p:cNvPicPr>
            <a:picLocks noChangeAspect="1"/>
          </p:cNvPicPr>
          <p:nvPr/>
        </p:nvPicPr>
        <p:blipFill>
          <a:blip r:embed="rId2"/>
          <a:stretch>
            <a:fillRect/>
          </a:stretch>
        </p:blipFill>
        <p:spPr>
          <a:xfrm>
            <a:off x="529199" y="1008529"/>
            <a:ext cx="11014433" cy="4840941"/>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52106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IN" dirty="0"/>
              <a:t>Configuration Management </a:t>
            </a:r>
            <a:r>
              <a:rPr lang="en-US" dirty="0"/>
              <a:t>Page Purpose</a:t>
            </a:r>
          </a:p>
        </p:txBody>
      </p:sp>
      <p:sp>
        <p:nvSpPr>
          <p:cNvPr id="4" name="Slide Number Placeholder 3"/>
          <p:cNvSpPr>
            <a:spLocks noGrp="1"/>
          </p:cNvSpPr>
          <p:nvPr>
            <p:ph type="sldNum" sz="quarter" idx="4"/>
          </p:nvPr>
        </p:nvSpPr>
        <p:spPr/>
        <p:txBody>
          <a:bodyPr/>
          <a:lstStyle/>
          <a:p>
            <a:fld id="{7591F48A-A635-4EA2-8E7E-325C9425C81C}" type="slidenum">
              <a:rPr lang="en-US" smtClean="0"/>
              <a:pPr/>
              <a:t>28</a:t>
            </a:fld>
            <a:endParaRPr lang="en-US" dirty="0"/>
          </a:p>
        </p:txBody>
      </p:sp>
      <p:sp>
        <p:nvSpPr>
          <p:cNvPr id="2" name="Text Placeholder 1"/>
          <p:cNvSpPr>
            <a:spLocks noGrp="1"/>
          </p:cNvSpPr>
          <p:nvPr>
            <p:ph type="body" sz="quarter" idx="12"/>
          </p:nvPr>
        </p:nvSpPr>
        <p:spPr>
          <a:xfrm>
            <a:off x="806927" y="937260"/>
            <a:ext cx="10480198" cy="4823459"/>
          </a:xfrm>
        </p:spPr>
        <p:txBody>
          <a:bodyPr/>
          <a:lstStyle/>
          <a:p>
            <a:r>
              <a:rPr lang="en-US" sz="2000" dirty="0">
                <a:latin typeface="Carnas Light" charset="0"/>
              </a:rPr>
              <a:t>This page is used to associate a Client/Caller Profile combination to an Action.</a:t>
            </a:r>
          </a:p>
          <a:p>
            <a:endParaRPr lang="en-IN" sz="2000" dirty="0">
              <a:latin typeface="Carnas Light" charset="0"/>
            </a:endParaRPr>
          </a:p>
          <a:p>
            <a:pPr>
              <a:buNone/>
            </a:pPr>
            <a:r>
              <a:rPr lang="en-US" sz="2000" b="1" u="sng" dirty="0">
                <a:latin typeface="Carnas Light" charset="0"/>
              </a:rPr>
              <a:t>Definition of Terms</a:t>
            </a:r>
            <a:r>
              <a:rPr lang="en-US" sz="2000" b="1" dirty="0">
                <a:latin typeface="Carnas Light" charset="0"/>
              </a:rPr>
              <a:t>:</a:t>
            </a:r>
            <a:endParaRPr lang="en-IN" sz="2000" b="1" dirty="0">
              <a:latin typeface="Carnas Light" charset="0"/>
            </a:endParaRPr>
          </a:p>
          <a:p>
            <a:r>
              <a:rPr lang="en-US" sz="2000" b="1" u="sng" dirty="0">
                <a:latin typeface="Carnas Light" charset="0"/>
              </a:rPr>
              <a:t>Client</a:t>
            </a:r>
            <a:r>
              <a:rPr lang="en-US" sz="2000" dirty="0">
                <a:latin typeface="Carnas Light" charset="0"/>
              </a:rPr>
              <a:t> – Wireless Carrier</a:t>
            </a:r>
            <a:endParaRPr lang="en-IN" sz="2000" dirty="0">
              <a:latin typeface="Carnas Light" charset="0"/>
            </a:endParaRPr>
          </a:p>
          <a:p>
            <a:r>
              <a:rPr lang="en-US" sz="2000" b="1" u="sng" dirty="0">
                <a:latin typeface="Carnas Light" charset="0"/>
              </a:rPr>
              <a:t>Caller Profile</a:t>
            </a:r>
            <a:r>
              <a:rPr lang="en-US" sz="2000" b="1" dirty="0">
                <a:latin typeface="Carnas Light" charset="0"/>
              </a:rPr>
              <a:t> </a:t>
            </a:r>
            <a:r>
              <a:rPr lang="en-US" sz="2000" dirty="0">
                <a:latin typeface="Carnas Light" charset="0"/>
              </a:rPr>
              <a:t>– Caller Profile code represents a set of callers in a specific condition or scenario. For example; 2000 – Business Customer, 2005 – Open Claim and Payment Pending</a:t>
            </a:r>
            <a:endParaRPr lang="en-IN" sz="2000" dirty="0">
              <a:latin typeface="Carnas Light" charset="0"/>
            </a:endParaRPr>
          </a:p>
          <a:p>
            <a:r>
              <a:rPr lang="en-US" sz="2000" b="1" u="sng" dirty="0">
                <a:latin typeface="Carnas Light" charset="0"/>
              </a:rPr>
              <a:t>Main Action Type</a:t>
            </a:r>
            <a:r>
              <a:rPr lang="en-US" sz="2000" b="1" dirty="0">
                <a:latin typeface="Carnas Light" charset="0"/>
              </a:rPr>
              <a:t> </a:t>
            </a:r>
            <a:r>
              <a:rPr lang="en-US" sz="2000" dirty="0">
                <a:latin typeface="Carnas Light" charset="0"/>
              </a:rPr>
              <a:t>– The Action performed will normally be the Initial Action.  In some scenarios the initial action my be a SpeakIt or Functional Module that can then proceed to a Main Menu.</a:t>
            </a:r>
            <a:endParaRPr lang="en-IN" sz="2000" dirty="0">
              <a:latin typeface="Carnas Light" charset="0"/>
            </a:endParaRPr>
          </a:p>
          <a:p>
            <a:r>
              <a:rPr lang="en-US" sz="2000" b="1" u="sng" dirty="0">
                <a:latin typeface="Carnas Light" charset="0"/>
              </a:rPr>
              <a:t>Action</a:t>
            </a:r>
            <a:r>
              <a:rPr lang="en-US" sz="2000" u="sng" dirty="0">
                <a:latin typeface="Carnas Light" charset="0"/>
              </a:rPr>
              <a:t> </a:t>
            </a:r>
            <a:r>
              <a:rPr lang="en-US" sz="2000" dirty="0">
                <a:latin typeface="Carnas Light" charset="0"/>
              </a:rPr>
              <a:t>– Used to define the action that will be associated to the Client/Caller Profile.</a:t>
            </a:r>
            <a:endParaRPr lang="en-IN" sz="2000" dirty="0">
              <a:latin typeface="Carnas Light" charset="0"/>
            </a:endParaRPr>
          </a:p>
          <a:p>
            <a:r>
              <a:rPr lang="en-US" sz="2000" b="1" u="sng" dirty="0">
                <a:latin typeface="Carnas Light" charset="0"/>
              </a:rPr>
              <a:t>Security Required</a:t>
            </a:r>
            <a:r>
              <a:rPr lang="en-US" sz="2000" b="1" dirty="0">
                <a:latin typeface="Carnas Light" charset="0"/>
              </a:rPr>
              <a:t> </a:t>
            </a:r>
            <a:r>
              <a:rPr lang="en-US" sz="2000" dirty="0">
                <a:latin typeface="Carnas Light" charset="0"/>
              </a:rPr>
              <a:t>– Flag used to indicate if security is required for this Client/Caller Profile. </a:t>
            </a:r>
            <a:endParaRPr lang="en-IN" sz="2000" dirty="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a:p>
            <a:pPr marL="0" lvl="1" indent="0">
              <a:spcBef>
                <a:spcPts val="1000"/>
              </a:spcBef>
              <a:buClrTx/>
              <a:buSzTx/>
              <a:buNone/>
            </a:pPr>
            <a:endParaRPr lang="en-US" sz="1800" dirty="0">
              <a:latin typeface="Carnas Light" charset="0"/>
            </a:endParaRPr>
          </a:p>
          <a:p>
            <a:pPr marL="0" lvl="1" indent="0">
              <a:spcBef>
                <a:spcPts val="1000"/>
              </a:spcBef>
              <a:buClrTx/>
              <a:buSzTx/>
              <a:buNone/>
            </a:pPr>
            <a:endParaRPr lang="en-US" sz="1800" b="1" dirty="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p:txBody>
      </p:sp>
    </p:spTree>
    <p:extLst>
      <p:ext uri="{BB962C8B-B14F-4D97-AF65-F5344CB8AC3E}">
        <p14:creationId xmlns:p14="http://schemas.microsoft.com/office/powerpoint/2010/main" val="34521064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IN" dirty="0"/>
              <a:t>View Client Configuration set in Production Env</a:t>
            </a:r>
            <a:endParaRPr lang="en-US"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29</a:t>
            </a:fld>
            <a:endParaRPr lang="en-US" dirty="0"/>
          </a:p>
        </p:txBody>
      </p:sp>
      <p:sp>
        <p:nvSpPr>
          <p:cNvPr id="2" name="Text Placeholder 1"/>
          <p:cNvSpPr>
            <a:spLocks noGrp="1"/>
          </p:cNvSpPr>
          <p:nvPr>
            <p:ph type="body" sz="quarter" idx="12"/>
          </p:nvPr>
        </p:nvSpPr>
        <p:spPr>
          <a:xfrm>
            <a:off x="1149827" y="1200150"/>
            <a:ext cx="10189282" cy="4823459"/>
          </a:xfrm>
        </p:spPr>
        <p:txBody>
          <a:bodyPr/>
          <a:lstStyle/>
          <a:p>
            <a:pPr marL="0" lvl="1" indent="0">
              <a:spcBef>
                <a:spcPts val="1000"/>
              </a:spcBef>
              <a:buClrTx/>
              <a:buSzTx/>
              <a:buNone/>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0" lvl="1" indent="0">
              <a:spcBef>
                <a:spcPts val="1000"/>
              </a:spcBef>
              <a:buClrTx/>
              <a:buSzTx/>
              <a:buNone/>
            </a:pPr>
            <a:endParaRPr lang="en-US" dirty="0"/>
          </a:p>
          <a:p>
            <a:pPr marL="0" lvl="1" indent="0">
              <a:spcBef>
                <a:spcPts val="1000"/>
              </a:spcBef>
              <a:buClrTx/>
              <a:buSzTx/>
              <a:buNone/>
            </a:pPr>
            <a:endParaRPr lang="en-US" b="1" dirty="0"/>
          </a:p>
          <a:p>
            <a:pPr marL="285750" lvl="1" indent="-285750">
              <a:spcBef>
                <a:spcPts val="1000"/>
              </a:spcBef>
              <a:buClrTx/>
              <a:buSzTx/>
              <a:buFont typeface="Wingdings" pitchFamily="2" charset="2"/>
              <a:buChar char="§"/>
            </a:pPr>
            <a:endParaRPr lang="en-US" dirty="0"/>
          </a:p>
        </p:txBody>
      </p:sp>
      <p:pic>
        <p:nvPicPr>
          <p:cNvPr id="7" name="Picture 2"/>
          <p:cNvPicPr>
            <a:picLocks noChangeAspect="1" noChangeArrowheads="1"/>
          </p:cNvPicPr>
          <p:nvPr/>
        </p:nvPicPr>
        <p:blipFill>
          <a:blip r:embed="rId2" cstate="print"/>
          <a:srcRect t="11260"/>
          <a:stretch>
            <a:fillRect/>
          </a:stretch>
        </p:blipFill>
        <p:spPr bwMode="auto">
          <a:xfrm>
            <a:off x="918882" y="922971"/>
            <a:ext cx="10302539" cy="5100637"/>
          </a:xfrm>
          <a:prstGeom prst="rect">
            <a:avLst/>
          </a:prstGeom>
          <a:noFill/>
          <a:ln w="19050">
            <a:solidFill>
              <a:srgbClr val="FFFF00"/>
            </a:solidFill>
            <a:miter lim="800000"/>
            <a:headEnd/>
            <a:tailEnd/>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52106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r>
              <a:rPr lang="en-US" dirty="0"/>
              <a:t>Syne User Management Framework Overview</a:t>
            </a:r>
          </a:p>
        </p:txBody>
      </p:sp>
      <p:sp>
        <p:nvSpPr>
          <p:cNvPr id="15" name="Content Placeholder 2"/>
          <p:cNvSpPr>
            <a:spLocks noGrp="1"/>
          </p:cNvSpPr>
          <p:nvPr>
            <p:ph sz="quarter" idx="11"/>
          </p:nvPr>
        </p:nvSpPr>
        <p:spPr>
          <a:xfrm>
            <a:off x="529200" y="640800"/>
            <a:ext cx="8836869" cy="340250"/>
          </a:xfrm>
        </p:spPr>
        <p:txBody>
          <a:bodyPr/>
          <a:lstStyle/>
          <a:p>
            <a:pPr marL="285750" indent="-285750">
              <a:buFont typeface="Wingdings" pitchFamily="2" charset="2"/>
              <a:buChar char="Ø"/>
            </a:pPr>
            <a:r>
              <a:rPr>
                <a:solidFill>
                  <a:schemeClr val="tx1"/>
                </a:solidFill>
              </a:rPr>
              <a:t>Challenges Faced byVoice Claim SequenceAutomation Framework</a:t>
            </a:r>
          </a:p>
          <a:p>
            <a:pPr marL="285750" indent="-285750">
              <a:buFont typeface="Wingdings" pitchFamily="2" charset="2"/>
              <a:buChar char="Ø"/>
            </a:pPr>
            <a:endParaRPr lang="en-US" dirty="0">
              <a:solidFill>
                <a:schemeClr val="tx1"/>
              </a:solidFill>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3</a:t>
            </a:fld>
            <a:endParaRPr lang="en-US" dirty="0"/>
          </a:p>
        </p:txBody>
      </p:sp>
      <p:sp>
        <p:nvSpPr>
          <p:cNvPr id="2" name="Text Placeholder 1"/>
          <p:cNvSpPr>
            <a:spLocks noGrp="1"/>
          </p:cNvSpPr>
          <p:nvPr>
            <p:ph type="body" sz="quarter" idx="12"/>
          </p:nvPr>
        </p:nvSpPr>
        <p:spPr>
          <a:xfrm>
            <a:off x="829786" y="1223010"/>
            <a:ext cx="10344719" cy="5063490"/>
          </a:xfrm>
        </p:spPr>
        <p:txBody>
          <a:bodyPr lIns="91440"/>
          <a:lstStyle/>
          <a:p>
            <a:pPr lvl="0"/>
            <a:r>
              <a:rPr lang="en-US" sz="2400" b="1" dirty="0">
                <a:latin typeface="Carnas Light" charset="0"/>
              </a:rPr>
              <a:t>Handled dynamic voice business nature by designing voice business modules customizable</a:t>
            </a:r>
          </a:p>
          <a:p>
            <a:pPr lvl="0"/>
            <a:r>
              <a:rPr lang="en-US" sz="2400" b="1" dirty="0">
                <a:latin typeface="Carnas Light" charset="0"/>
              </a:rPr>
              <a:t>Integration with different tools to support compatibility</a:t>
            </a:r>
          </a:p>
          <a:p>
            <a:pPr lvl="0"/>
            <a:r>
              <a:rPr lang="en-US" sz="2400" b="1" dirty="0">
                <a:latin typeface="Carnas Light" charset="0"/>
              </a:rPr>
              <a:t>Dynamic nature of business means that the automation frameworks need to be consistently researched, studied, and customized as per the new business landscape</a:t>
            </a:r>
          </a:p>
          <a:p>
            <a:pPr lvl="0"/>
            <a:r>
              <a:rPr lang="en-US" sz="2400" b="1" dirty="0">
                <a:latin typeface="Carnas Light" charset="0"/>
              </a:rPr>
              <a:t>Designing concurrently executable stored procedures, but still support atomicity.</a:t>
            </a:r>
          </a:p>
          <a:p>
            <a:pPr lvl="0"/>
            <a:r>
              <a:rPr lang="en-US" sz="2400" b="1" dirty="0">
                <a:latin typeface="Carnas Light" charset="0"/>
              </a:rPr>
              <a:t>Integrating voice services with business case rule engine</a:t>
            </a:r>
          </a:p>
          <a:p>
            <a:pPr lvl="0"/>
            <a:r>
              <a:rPr lang="en-US" sz="2400" b="1" dirty="0">
                <a:latin typeface="Carnas Light" charset="0"/>
              </a:rPr>
              <a:t>Continuous refactoring of the framework code to remove duplicity and making it maintainable</a:t>
            </a:r>
          </a:p>
          <a:p>
            <a:pPr lvl="0"/>
            <a:r>
              <a:rPr lang="en-US" sz="2400" b="1" dirty="0">
                <a:latin typeface="Carnas Light" charset="0"/>
              </a:rPr>
              <a:t>Load the application-specific library required for script execution and fetch the required details from automation database</a:t>
            </a:r>
          </a:p>
          <a:p>
            <a:pPr marL="0" indent="0">
              <a:buNone/>
            </a:pPr>
            <a:endParaRPr lang="en-US" b="1" dirty="0">
              <a:latin typeface="Carnas Light" charset="0"/>
            </a:endParaRPr>
          </a:p>
        </p:txBody>
      </p:sp>
    </p:spTree>
    <p:extLst>
      <p:ext uri="{BB962C8B-B14F-4D97-AF65-F5344CB8AC3E}">
        <p14:creationId xmlns:p14="http://schemas.microsoft.com/office/powerpoint/2010/main" val="11493366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r>
              <a:rPr lang="en-US" dirty="0"/>
              <a:t>How Stuff works ?</a:t>
            </a:r>
          </a:p>
        </p:txBody>
      </p:sp>
      <p:sp>
        <p:nvSpPr>
          <p:cNvPr id="4" name="Slide Number Placeholder 3"/>
          <p:cNvSpPr>
            <a:spLocks noGrp="1"/>
          </p:cNvSpPr>
          <p:nvPr>
            <p:ph type="sldNum" sz="quarter" idx="4"/>
          </p:nvPr>
        </p:nvSpPr>
        <p:spPr/>
        <p:txBody>
          <a:bodyPr/>
          <a:lstStyle/>
          <a:p>
            <a:fld id="{7591F48A-A635-4EA2-8E7E-325C9425C81C}" type="slidenum">
              <a:rPr lang="en-US" smtClean="0"/>
              <a:pPr/>
              <a:t>30</a:t>
            </a:fld>
            <a:endParaRPr lang="en-US" dirty="0"/>
          </a:p>
        </p:txBody>
      </p:sp>
      <p:sp>
        <p:nvSpPr>
          <p:cNvPr id="2" name="Text Placeholder 1"/>
          <p:cNvSpPr>
            <a:spLocks noGrp="1"/>
          </p:cNvSpPr>
          <p:nvPr>
            <p:ph type="body" sz="quarter" idx="12"/>
          </p:nvPr>
        </p:nvSpPr>
        <p:spPr>
          <a:xfrm>
            <a:off x="1149827" y="1200150"/>
            <a:ext cx="10189282" cy="4823459"/>
          </a:xfrm>
        </p:spPr>
        <p:txBody>
          <a:bodyPr/>
          <a:lstStyle/>
          <a:p>
            <a:pPr marL="0" lvl="1" indent="0">
              <a:spcBef>
                <a:spcPts val="1000"/>
              </a:spcBef>
              <a:buClrTx/>
              <a:buSzTx/>
              <a:buNone/>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285750" lvl="1" indent="-285750">
              <a:spcBef>
                <a:spcPts val="1000"/>
              </a:spcBef>
              <a:buClrTx/>
              <a:buSzTx/>
              <a:buFont typeface="Wingdings" pitchFamily="2" charset="2"/>
              <a:buChar char="§"/>
            </a:pPr>
            <a:endParaRPr lang="en-US" dirty="0"/>
          </a:p>
          <a:p>
            <a:pPr marL="0" lvl="1" indent="0">
              <a:spcBef>
                <a:spcPts val="1000"/>
              </a:spcBef>
              <a:buClrTx/>
              <a:buSzTx/>
              <a:buNone/>
            </a:pPr>
            <a:endParaRPr lang="en-US" dirty="0"/>
          </a:p>
          <a:p>
            <a:pPr marL="0" lvl="1" indent="0">
              <a:spcBef>
                <a:spcPts val="1000"/>
              </a:spcBef>
              <a:buClrTx/>
              <a:buSzTx/>
              <a:buNone/>
            </a:pPr>
            <a:endParaRPr lang="en-US" b="1" dirty="0"/>
          </a:p>
          <a:p>
            <a:pPr marL="285750" lvl="1" indent="-285750">
              <a:spcBef>
                <a:spcPts val="1000"/>
              </a:spcBef>
              <a:buClrTx/>
              <a:buSzTx/>
              <a:buFont typeface="Wingdings" pitchFamily="2" charset="2"/>
              <a:buChar char="§"/>
            </a:pPr>
            <a:endParaRPr lang="en-US" dirty="0"/>
          </a:p>
        </p:txBody>
      </p:sp>
      <p:sp>
        <p:nvSpPr>
          <p:cNvPr id="8" name="TextBox 55"/>
          <p:cNvSpPr txBox="1">
            <a:spLocks noChangeArrowheads="1"/>
          </p:cNvSpPr>
          <p:nvPr/>
        </p:nvSpPr>
        <p:spPr bwMode="auto">
          <a:xfrm>
            <a:off x="381000" y="1524000"/>
            <a:ext cx="4267200" cy="2308225"/>
          </a:xfrm>
          <a:prstGeom prst="rect">
            <a:avLst/>
          </a:prstGeom>
          <a:noFill/>
          <a:ln w="9525">
            <a:noFill/>
            <a:miter lim="800000"/>
            <a:headEnd/>
            <a:tailEnd/>
          </a:ln>
        </p:spPr>
        <p:txBody>
          <a:bodyPr>
            <a:spAutoFit/>
          </a:bodyPr>
          <a:lstStyle/>
          <a:p>
            <a:pPr marL="342900" indent="-342900">
              <a:buFontTx/>
              <a:buAutoNum type="arabicPeriod"/>
            </a:pPr>
            <a:r>
              <a:rPr lang="en-US" dirty="0">
                <a:latin typeface="Calibri" pitchFamily="34" charset="0"/>
              </a:rPr>
              <a:t>Hit http URL with pass appropriate parameters</a:t>
            </a:r>
          </a:p>
          <a:p>
            <a:pPr marL="342900" indent="-342900">
              <a:buFontTx/>
              <a:buAutoNum type="arabicPeriod"/>
            </a:pPr>
            <a:r>
              <a:rPr lang="en-US" dirty="0">
                <a:latin typeface="Calibri" pitchFamily="34" charset="0"/>
              </a:rPr>
              <a:t>Response generated at the server is sent as xml page.</a:t>
            </a:r>
          </a:p>
          <a:p>
            <a:pPr marL="342900" indent="-342900">
              <a:buFontTx/>
              <a:buAutoNum type="arabicPeriod"/>
            </a:pPr>
            <a:r>
              <a:rPr lang="en-US" dirty="0">
                <a:latin typeface="Calibri" pitchFamily="34" charset="0"/>
              </a:rPr>
              <a:t>Parse generated XML to decide next URL to hit.</a:t>
            </a:r>
          </a:p>
          <a:p>
            <a:pPr marL="342900" indent="-342900">
              <a:buFontTx/>
              <a:buAutoNum type="arabicPeriod"/>
            </a:pPr>
            <a:r>
              <a:rPr lang="en-US" dirty="0">
                <a:latin typeface="Calibri" pitchFamily="34" charset="0"/>
              </a:rPr>
              <a:t>Input and other parameters are picked from the input configuration files</a:t>
            </a:r>
          </a:p>
        </p:txBody>
      </p:sp>
      <p:pic>
        <p:nvPicPr>
          <p:cNvPr id="9" name="Picture 4"/>
          <p:cNvPicPr>
            <a:picLocks noChangeAspect="1" noChangeArrowheads="1"/>
          </p:cNvPicPr>
          <p:nvPr/>
        </p:nvPicPr>
        <p:blipFill>
          <a:blip r:embed="rId2" cstate="print"/>
          <a:srcRect r="25773"/>
          <a:stretch>
            <a:fillRect/>
          </a:stretch>
        </p:blipFill>
        <p:spPr bwMode="auto">
          <a:xfrm>
            <a:off x="4530090" y="3169920"/>
            <a:ext cx="4114800" cy="2565872"/>
          </a:xfrm>
          <a:prstGeom prst="rect">
            <a:avLst/>
          </a:prstGeom>
          <a:ln w="88900" cap="sq" cmpd="thickThin">
            <a:solidFill>
              <a:schemeClr val="tx2">
                <a:lumMod val="20000"/>
                <a:lumOff val="80000"/>
              </a:schemeClr>
            </a:solidFill>
            <a:prstDash val="solid"/>
            <a:miter lim="800000"/>
          </a:ln>
          <a:effectLst>
            <a:innerShdw blurRad="76200">
              <a:srgbClr val="000000"/>
            </a:innerShdw>
          </a:effectLst>
        </p:spPr>
      </p:pic>
      <p:sp>
        <p:nvSpPr>
          <p:cNvPr id="10" name="Cube 9"/>
          <p:cNvSpPr/>
          <p:nvPr/>
        </p:nvSpPr>
        <p:spPr>
          <a:xfrm>
            <a:off x="8077200" y="883920"/>
            <a:ext cx="457200" cy="990600"/>
          </a:xfrm>
          <a:prstGeom prst="cube">
            <a:avLst/>
          </a:prstGeom>
          <a:solidFill>
            <a:schemeClr val="bg1">
              <a:lumMod val="75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endParaRPr lang="en-US" dirty="0"/>
          </a:p>
        </p:txBody>
      </p:sp>
      <p:pic>
        <p:nvPicPr>
          <p:cNvPr id="11" name="Picture 5" descr="C:\Users\cwr.rajesh.borade\Desktop\Hardware_Hardware-01-512.png"/>
          <p:cNvPicPr>
            <a:picLocks noChangeAspect="1" noChangeArrowheads="1"/>
          </p:cNvPicPr>
          <p:nvPr/>
        </p:nvPicPr>
        <p:blipFill>
          <a:blip r:embed="rId3"/>
          <a:srcRect/>
          <a:stretch>
            <a:fillRect/>
          </a:stretch>
        </p:blipFill>
        <p:spPr bwMode="auto">
          <a:xfrm>
            <a:off x="1443990" y="4888230"/>
            <a:ext cx="1066800" cy="1066800"/>
          </a:xfrm>
          <a:prstGeom prst="rect">
            <a:avLst/>
          </a:prstGeom>
          <a:noFill/>
          <a:ln w="9525">
            <a:noFill/>
            <a:miter lim="800000"/>
            <a:headEnd/>
            <a:tailEnd/>
          </a:ln>
        </p:spPr>
      </p:pic>
      <p:sp>
        <p:nvSpPr>
          <p:cNvPr id="12" name="TextBox 8"/>
          <p:cNvSpPr txBox="1">
            <a:spLocks noChangeArrowheads="1"/>
          </p:cNvSpPr>
          <p:nvPr/>
        </p:nvSpPr>
        <p:spPr bwMode="auto">
          <a:xfrm>
            <a:off x="274320" y="5787390"/>
            <a:ext cx="3733800" cy="369888"/>
          </a:xfrm>
          <a:prstGeom prst="rect">
            <a:avLst/>
          </a:prstGeom>
          <a:noFill/>
          <a:ln w="9525">
            <a:noFill/>
            <a:miter lim="800000"/>
            <a:headEnd/>
            <a:tailEnd/>
          </a:ln>
        </p:spPr>
        <p:txBody>
          <a:bodyPr>
            <a:spAutoFit/>
          </a:bodyPr>
          <a:lstStyle/>
          <a:p>
            <a:r>
              <a:rPr lang="en-US" dirty="0">
                <a:latin typeface="Calibri" pitchFamily="34" charset="0"/>
              </a:rPr>
              <a:t>Syne User Management Framework</a:t>
            </a:r>
          </a:p>
        </p:txBody>
      </p:sp>
      <p:sp>
        <p:nvSpPr>
          <p:cNvPr id="13" name="TextBox 4"/>
          <p:cNvSpPr txBox="1">
            <a:spLocks noChangeArrowheads="1"/>
          </p:cNvSpPr>
          <p:nvPr/>
        </p:nvSpPr>
        <p:spPr bwMode="auto">
          <a:xfrm>
            <a:off x="8397240" y="1958340"/>
            <a:ext cx="1524000" cy="369888"/>
          </a:xfrm>
          <a:prstGeom prst="rect">
            <a:avLst/>
          </a:prstGeom>
          <a:noFill/>
          <a:ln w="9525">
            <a:noFill/>
            <a:miter lim="800000"/>
            <a:headEnd/>
            <a:tailEnd/>
          </a:ln>
        </p:spPr>
        <p:txBody>
          <a:bodyPr>
            <a:spAutoFit/>
          </a:bodyPr>
          <a:lstStyle/>
          <a:p>
            <a:r>
              <a:rPr lang="en-US" dirty="0">
                <a:latin typeface="Calibri" pitchFamily="34" charset="0"/>
              </a:rPr>
              <a:t>VXML Server</a:t>
            </a:r>
          </a:p>
        </p:txBody>
      </p:sp>
      <p:cxnSp>
        <p:nvCxnSpPr>
          <p:cNvPr id="19" name="Curved Connector 18"/>
          <p:cNvCxnSpPr/>
          <p:nvPr/>
        </p:nvCxnSpPr>
        <p:spPr>
          <a:xfrm rot="10800000" flipV="1">
            <a:off x="2468880" y="1531620"/>
            <a:ext cx="5532120" cy="3749040"/>
          </a:xfrm>
          <a:prstGeom prst="curvedConnector3">
            <a:avLst>
              <a:gd name="adj1" fmla="val 50000"/>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1" name="Curved Connector 20"/>
          <p:cNvCxnSpPr/>
          <p:nvPr/>
        </p:nvCxnSpPr>
        <p:spPr>
          <a:xfrm flipV="1">
            <a:off x="2628900" y="1794510"/>
            <a:ext cx="5509260" cy="3920490"/>
          </a:xfrm>
          <a:prstGeom prst="curvedConnector3">
            <a:avLst>
              <a:gd name="adj1" fmla="val 50000"/>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21064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1662800" cy="418678"/>
          </a:xfrm>
        </p:spPr>
        <p:txBody>
          <a:bodyPr/>
          <a:lstStyle/>
          <a:p>
            <a:r>
              <a:rPr lang="en-US" b="1" dirty="0"/>
              <a:t>Syne User Management Tester/Execution Use Cases</a:t>
            </a:r>
          </a:p>
        </p:txBody>
      </p:sp>
      <p:sp>
        <p:nvSpPr>
          <p:cNvPr id="15" name="Content Placeholder 2"/>
          <p:cNvSpPr>
            <a:spLocks noGrp="1"/>
          </p:cNvSpPr>
          <p:nvPr>
            <p:ph sz="quarter" idx="11"/>
          </p:nvPr>
        </p:nvSpPr>
        <p:spPr>
          <a:solidFill>
            <a:schemeClr val="tx1">
              <a:lumMod val="20000"/>
              <a:lumOff val="80000"/>
            </a:schemeClr>
          </a:solidFill>
        </p:spPr>
        <p:txBody>
          <a:bodyPr lIns="0" rIns="0"/>
          <a:lstStyle/>
          <a:p>
            <a:pPr marL="285750" indent="-285750">
              <a:buFont typeface="Wingdings" pitchFamily="2" charset="2"/>
              <a:buChar char="Ø"/>
            </a:pPr>
            <a:r>
              <a:rPr>
                <a:solidFill>
                  <a:schemeClr val="tx1"/>
                </a:solidFill>
              </a:rPr>
              <a:t>Course Content: (Session 4)</a:t>
            </a:r>
          </a:p>
        </p:txBody>
      </p:sp>
      <p:sp>
        <p:nvSpPr>
          <p:cNvPr id="4" name="Slide Number Placeholder 3"/>
          <p:cNvSpPr>
            <a:spLocks noGrp="1"/>
          </p:cNvSpPr>
          <p:nvPr>
            <p:ph type="sldNum" sz="quarter" idx="4"/>
          </p:nvPr>
        </p:nvSpPr>
        <p:spPr/>
        <p:txBody>
          <a:bodyPr/>
          <a:lstStyle/>
          <a:p>
            <a:fld id="{7591F48A-A635-4EA2-8E7E-325C9425C81C}" type="slidenum">
              <a:rPr lang="en-US" smtClean="0"/>
              <a:pPr/>
              <a:t>31</a:t>
            </a:fld>
            <a:endParaRPr lang="en-US" dirty="0"/>
          </a:p>
        </p:txBody>
      </p:sp>
      <p:sp>
        <p:nvSpPr>
          <p:cNvPr id="2" name="Text Placeholder 1"/>
          <p:cNvSpPr>
            <a:spLocks noGrp="1"/>
          </p:cNvSpPr>
          <p:nvPr>
            <p:ph type="body" sz="quarter" idx="12"/>
          </p:nvPr>
        </p:nvSpPr>
        <p:spPr>
          <a:xfrm>
            <a:off x="1046957" y="1223010"/>
            <a:ext cx="10189282" cy="5109210"/>
          </a:xfrm>
        </p:spPr>
        <p:txBody>
          <a:bodyPr lIns="91440"/>
          <a:lstStyle/>
          <a:p>
            <a:pPr marL="342900" lvl="1" indent="-342900">
              <a:spcBef>
                <a:spcPts val="1000"/>
              </a:spcBef>
              <a:buClrTx/>
              <a:buSzTx/>
              <a:buFont typeface="Wingdings" panose="05000000000000000000" pitchFamily="2" charset="2"/>
              <a:buChar char="§"/>
            </a:pPr>
            <a:r>
              <a:rPr lang="en-IN" sz="2400" dirty="0">
                <a:latin typeface="Carnas Light" charset="0"/>
              </a:rPr>
              <a:t>Introduction to Use Cases and it’s purpose</a:t>
            </a:r>
          </a:p>
          <a:p>
            <a:pPr marL="342900" lvl="1" indent="-342900">
              <a:spcBef>
                <a:spcPts val="1000"/>
              </a:spcBef>
              <a:buClrTx/>
              <a:buSzTx/>
              <a:buFont typeface="Wingdings" panose="05000000000000000000" pitchFamily="2" charset="2"/>
              <a:buChar char="§"/>
            </a:pPr>
            <a:r>
              <a:rPr lang="en-US" sz="2400" dirty="0"/>
              <a:t>Syne User Management Tester Use Cases</a:t>
            </a:r>
          </a:p>
          <a:p>
            <a:pPr marL="342900" lvl="1" indent="-342900">
              <a:spcBef>
                <a:spcPts val="1000"/>
              </a:spcBef>
              <a:buClrTx/>
              <a:buSzTx/>
              <a:buFont typeface="Wingdings" panose="05000000000000000000" pitchFamily="2" charset="2"/>
              <a:buChar char="§"/>
            </a:pPr>
            <a:r>
              <a:rPr lang="en-US" sz="2400" dirty="0"/>
              <a:t>Syne User Management Voice Scenarios</a:t>
            </a:r>
          </a:p>
          <a:p>
            <a:pPr marL="342900" lvl="1" indent="-342900">
              <a:spcBef>
                <a:spcPts val="1000"/>
              </a:spcBef>
              <a:buClrTx/>
              <a:buSzTx/>
              <a:buFont typeface="Wingdings" panose="05000000000000000000" pitchFamily="2" charset="2"/>
              <a:buChar char="§"/>
            </a:pPr>
            <a:r>
              <a:rPr lang="en-US" sz="2400" dirty="0"/>
              <a:t>Syne User Management Test Execution Use Case</a:t>
            </a:r>
            <a:endParaRPr lang="en-US" sz="2400" b="1" dirty="0">
              <a:latin typeface="Carnas Light" charset="0"/>
            </a:endParaRPr>
          </a:p>
          <a:p>
            <a:pPr marL="0" indent="0">
              <a:buNone/>
            </a:pPr>
            <a:endParaRPr lang="en-US" sz="2400" b="1" dirty="0">
              <a:latin typeface="Carnas Light" charset="0"/>
            </a:endParaRPr>
          </a:p>
        </p:txBody>
      </p:sp>
    </p:spTree>
    <p:extLst>
      <p:ext uri="{BB962C8B-B14F-4D97-AF65-F5344CB8AC3E}">
        <p14:creationId xmlns:p14="http://schemas.microsoft.com/office/powerpoint/2010/main" val="19880782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677790" cy="418678"/>
          </a:xfrm>
        </p:spPr>
        <p:txBody>
          <a:bodyPr/>
          <a:lstStyle/>
          <a:p>
            <a:pPr marL="457200" lvl="1" indent="-457200">
              <a:spcBef>
                <a:spcPts val="1000"/>
              </a:spcBef>
              <a:buClrTx/>
              <a:buSzTx/>
              <a:buFont typeface="Wingdings" pitchFamily="2" charset="2"/>
              <a:buChar char="Ø"/>
            </a:pPr>
            <a:r>
              <a:rPr lang="en-US" sz="3200" b="1" dirty="0">
                <a:latin typeface="Carnas ExtraLight"/>
                <a:cs typeface="Carnas ExtraLight"/>
              </a:rPr>
              <a:t>Syne User Management Tester Use Cases</a:t>
            </a:r>
          </a:p>
        </p:txBody>
      </p:sp>
      <p:sp>
        <p:nvSpPr>
          <p:cNvPr id="4" name="Slide Number Placeholder 3"/>
          <p:cNvSpPr>
            <a:spLocks noGrp="1"/>
          </p:cNvSpPr>
          <p:nvPr>
            <p:ph type="sldNum" sz="quarter" idx="4"/>
          </p:nvPr>
        </p:nvSpPr>
        <p:spPr/>
        <p:txBody>
          <a:bodyPr/>
          <a:lstStyle/>
          <a:p>
            <a:fld id="{7591F48A-A635-4EA2-8E7E-325C9425C81C}" type="slidenum">
              <a:rPr lang="en-US" smtClean="0"/>
              <a:pPr/>
              <a:t>32</a:t>
            </a:fld>
            <a:endParaRPr lang="en-US" dirty="0"/>
          </a:p>
        </p:txBody>
      </p:sp>
      <p:pic>
        <p:nvPicPr>
          <p:cNvPr id="6" name="Picture 5"/>
          <p:cNvPicPr/>
          <p:nvPr/>
        </p:nvPicPr>
        <p:blipFill>
          <a:blip r:embed="rId2" cstate="print"/>
          <a:srcRect/>
          <a:stretch>
            <a:fillRect/>
          </a:stretch>
        </p:blipFill>
        <p:spPr bwMode="auto">
          <a:xfrm>
            <a:off x="1502229" y="822961"/>
            <a:ext cx="7380514" cy="2259874"/>
          </a:xfrm>
          <a:prstGeom prst="rect">
            <a:avLst/>
          </a:prstGeom>
          <a:noFill/>
          <a:ln w="9525">
            <a:noFill/>
            <a:miter lim="800000"/>
            <a:headEnd/>
            <a:tailEnd/>
          </a:ln>
        </p:spPr>
      </p:pic>
      <p:graphicFrame>
        <p:nvGraphicFramePr>
          <p:cNvPr id="5" name="Table 4"/>
          <p:cNvGraphicFramePr>
            <a:graphicFrameLocks noGrp="1"/>
          </p:cNvGraphicFramePr>
          <p:nvPr>
            <p:extLst>
              <p:ext uri="{D42A27DB-BD31-4B8C-83A1-F6EECF244321}">
                <p14:modId xmlns:p14="http://schemas.microsoft.com/office/powerpoint/2010/main" val="2222402749"/>
              </p:ext>
            </p:extLst>
          </p:nvPr>
        </p:nvGraphicFramePr>
        <p:xfrm>
          <a:off x="1841862" y="3967520"/>
          <a:ext cx="8365127" cy="2355490"/>
        </p:xfrm>
        <a:graphic>
          <a:graphicData uri="http://schemas.openxmlformats.org/drawingml/2006/table">
            <a:tbl>
              <a:tblPr/>
              <a:tblGrid>
                <a:gridCol w="435388">
                  <a:extLst>
                    <a:ext uri="{9D8B030D-6E8A-4147-A177-3AD203B41FA5}">
                      <a16:colId xmlns:a16="http://schemas.microsoft.com/office/drawing/2014/main" val="20000"/>
                    </a:ext>
                  </a:extLst>
                </a:gridCol>
                <a:gridCol w="1881633">
                  <a:extLst>
                    <a:ext uri="{9D8B030D-6E8A-4147-A177-3AD203B41FA5}">
                      <a16:colId xmlns:a16="http://schemas.microsoft.com/office/drawing/2014/main" val="20001"/>
                    </a:ext>
                  </a:extLst>
                </a:gridCol>
                <a:gridCol w="6048106">
                  <a:extLst>
                    <a:ext uri="{9D8B030D-6E8A-4147-A177-3AD203B41FA5}">
                      <a16:colId xmlns:a16="http://schemas.microsoft.com/office/drawing/2014/main" val="20002"/>
                    </a:ext>
                  </a:extLst>
                </a:gridCol>
              </a:tblGrid>
              <a:tr h="156112">
                <a:tc>
                  <a:txBody>
                    <a:bodyPr/>
                    <a:lstStyle/>
                    <a:p>
                      <a:pPr marL="0" marR="0" algn="l">
                        <a:lnSpc>
                          <a:spcPct val="150000"/>
                        </a:lnSpc>
                        <a:spcBef>
                          <a:spcPts val="0"/>
                        </a:spcBef>
                        <a:spcAft>
                          <a:spcPts val="0"/>
                        </a:spcAft>
                      </a:pPr>
                      <a:r>
                        <a:rPr lang="en-US" sz="1200" b="1" dirty="0">
                          <a:solidFill>
                            <a:srgbClr val="000000"/>
                          </a:solidFill>
                          <a:latin typeface="Calibri"/>
                          <a:ea typeface="Times New Roman"/>
                          <a:cs typeface="Times New Roman"/>
                        </a:rPr>
                        <a:t>#</a:t>
                      </a:r>
                      <a:endParaRPr lang="en-US" sz="1000" dirty="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A6A6A6"/>
                    </a:solidFill>
                  </a:tcPr>
                </a:tc>
                <a:tc>
                  <a:txBody>
                    <a:bodyPr/>
                    <a:lstStyle/>
                    <a:p>
                      <a:pPr marL="0" marR="0" algn="l">
                        <a:lnSpc>
                          <a:spcPct val="150000"/>
                        </a:lnSpc>
                        <a:spcBef>
                          <a:spcPts val="0"/>
                        </a:spcBef>
                        <a:spcAft>
                          <a:spcPts val="0"/>
                        </a:spcAft>
                      </a:pPr>
                      <a:r>
                        <a:rPr lang="en-US" sz="1200" b="1" dirty="0">
                          <a:solidFill>
                            <a:srgbClr val="000000"/>
                          </a:solidFill>
                          <a:latin typeface="Calibri"/>
                          <a:ea typeface="Times New Roman"/>
                          <a:cs typeface="Times New Roman"/>
                        </a:rPr>
                        <a:t>Field  Name</a:t>
                      </a:r>
                      <a:endParaRPr lang="en-US" sz="1000" dirty="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A6A6A6"/>
                    </a:solidFill>
                  </a:tcPr>
                </a:tc>
                <a:tc>
                  <a:txBody>
                    <a:bodyPr/>
                    <a:lstStyle/>
                    <a:p>
                      <a:pPr marL="0" marR="0" algn="l">
                        <a:lnSpc>
                          <a:spcPct val="150000"/>
                        </a:lnSpc>
                        <a:spcBef>
                          <a:spcPts val="0"/>
                        </a:spcBef>
                        <a:spcAft>
                          <a:spcPts val="0"/>
                        </a:spcAft>
                      </a:pPr>
                      <a:r>
                        <a:rPr lang="en-US" sz="1200" b="1" dirty="0">
                          <a:solidFill>
                            <a:srgbClr val="000000"/>
                          </a:solidFill>
                          <a:latin typeface="Calibri"/>
                          <a:ea typeface="Times New Roman"/>
                          <a:cs typeface="Times New Roman"/>
                        </a:rPr>
                        <a:t>Description</a:t>
                      </a:r>
                      <a:endParaRPr lang="en-US" sz="1000" dirty="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143102">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1</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BUSINESS CASE</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a:latin typeface="Calibri"/>
                          <a:ea typeface="Times New Roman"/>
                          <a:cs typeface="Times New Roman"/>
                        </a:rPr>
                        <a:t>Business Case node represents a set of callers in a specific condition or scenario.</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86205">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2</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MENU</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a:latin typeface="Calibri"/>
                          <a:ea typeface="Times New Roman"/>
                          <a:cs typeface="Times New Roman"/>
                        </a:rPr>
                        <a:t>A menu is defined as a message that introduces a set of Actions that can be selected by a key press</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286205">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3</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DATA</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dirty="0">
                          <a:latin typeface="Calibri"/>
                          <a:ea typeface="Times New Roman"/>
                          <a:cs typeface="Times New Roman"/>
                        </a:rPr>
                        <a:t>This is Test data value to be utilized by business case (Account number, locality etc.)</a:t>
                      </a:r>
                      <a:endParaRPr lang="en-US" sz="1000" dirty="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143102">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4</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RELEASE</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a:latin typeface="Calibri"/>
                          <a:ea typeface="Times New Roman"/>
                          <a:cs typeface="Times New Roman"/>
                        </a:rPr>
                        <a:t>This field selected to specify test script belongs to which release</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43102">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5</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ACTIONS</a:t>
                      </a:r>
                      <a:endParaRPr lang="en-US" sz="1000">
                        <a:latin typeface="Verdana"/>
                        <a:ea typeface="Times New Roman"/>
                        <a:cs typeface="Times New Roman"/>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gn="l">
                        <a:lnSpc>
                          <a:spcPct val="150000"/>
                        </a:lnSpc>
                        <a:spcBef>
                          <a:spcPts val="0"/>
                        </a:spcBef>
                        <a:spcAft>
                          <a:spcPts val="0"/>
                        </a:spcAft>
                      </a:pPr>
                      <a:r>
                        <a:rPr lang="en-US" sz="1100">
                          <a:latin typeface="Calibri"/>
                          <a:ea typeface="Times New Roman"/>
                          <a:cs typeface="Times New Roman"/>
                        </a:rPr>
                        <a:t>This is name of method that performs specific set of actions</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143102">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6</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SPEAKIT</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latin typeface="Calibri"/>
                          <a:ea typeface="Times New Roman"/>
                          <a:cs typeface="Times New Roman"/>
                        </a:rPr>
                        <a:t>A SpeakIT is a message followed by a defined Next Action</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0006"/>
                  </a:ext>
                </a:extLst>
              </a:tr>
              <a:tr h="143102">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7</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CUSTOM CLASS</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latin typeface="Calibri"/>
                          <a:ea typeface="Times New Roman"/>
                          <a:cs typeface="Times New Roman"/>
                        </a:rPr>
                        <a:t>This field selected to specify test script belongs to which class</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0007"/>
                  </a:ext>
                </a:extLst>
              </a:tr>
              <a:tr h="143102">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8</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CLIENT CONFIG</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dirty="0">
                          <a:latin typeface="Calibri"/>
                          <a:ea typeface="Times New Roman"/>
                          <a:cs typeface="Times New Roman"/>
                        </a:rPr>
                        <a:t>This field selected to specify test script belongs to which </a:t>
                      </a:r>
                      <a:r>
                        <a:rPr lang="en-US" sz="1100" dirty="0" err="1">
                          <a:latin typeface="Calibri"/>
                          <a:ea typeface="Times New Roman"/>
                          <a:cs typeface="Times New Roman"/>
                        </a:rPr>
                        <a:t>config</a:t>
                      </a:r>
                      <a:r>
                        <a:rPr lang="en-US" sz="1100" dirty="0">
                          <a:latin typeface="Calibri"/>
                          <a:ea typeface="Times New Roman"/>
                          <a:cs typeface="Times New Roman"/>
                        </a:rPr>
                        <a:t> set</a:t>
                      </a:r>
                      <a:endParaRPr lang="en-US" sz="1000" dirty="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
        <p:nvSpPr>
          <p:cNvPr id="22529" name="Rectangle 1"/>
          <p:cNvSpPr>
            <a:spLocks noChangeArrowheads="1"/>
          </p:cNvSpPr>
          <p:nvPr/>
        </p:nvSpPr>
        <p:spPr bwMode="auto">
          <a:xfrm>
            <a:off x="326572" y="3108959"/>
            <a:ext cx="11453052" cy="120032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gn="just" fontAlgn="base">
              <a:spcBef>
                <a:spcPct val="0"/>
              </a:spcBef>
              <a:spcAft>
                <a:spcPct val="0"/>
              </a:spcAft>
            </a:pPr>
            <a:r>
              <a:rPr lang="en-US" dirty="0">
                <a:latin typeface="Calibri" pitchFamily="34" charset="0"/>
                <a:ea typeface="Times New Roman" pitchFamily="18" charset="0"/>
                <a:cs typeface="Calibri" pitchFamily="34" charset="0"/>
              </a:rPr>
              <a:t>Tester of the Syne User Management tool should be able to perform Add/Edit/Delete/View Test Cases, Tester will have a web-based form to enter the following details:</a:t>
            </a:r>
          </a:p>
          <a:p>
            <a:pPr algn="just" fontAlgn="base">
              <a:spcBef>
                <a:spcPct val="0"/>
              </a:spcBef>
              <a:spcAft>
                <a:spcPct val="0"/>
              </a:spcAft>
            </a:pPr>
            <a:endParaRPr lang="en-US" dirty="0">
              <a:latin typeface="Calibri" pitchFamily="34" charset="0"/>
              <a:ea typeface="Times New Roman" pitchFamily="18" charset="0"/>
              <a:cs typeface="Calibri" pitchFamily="34" charset="0"/>
            </a:endParaRPr>
          </a:p>
          <a:p>
            <a:pPr marL="0" marR="0" lvl="0" indent="0" algn="just" defTabSz="914400" rtl="0" eaLnBrk="1" fontAlgn="base" latinLnBrk="0" hangingPunct="1">
              <a:lnSpc>
                <a:spcPct val="100000"/>
              </a:lnSpc>
              <a:spcBef>
                <a:spcPct val="0"/>
              </a:spcBef>
              <a:spcAft>
                <a:spcPct val="0"/>
              </a:spcAft>
              <a:buClrTx/>
              <a:buSzTx/>
              <a:buFontTx/>
              <a:buNone/>
              <a:tabLst/>
            </a:pPr>
            <a:endParaRPr kumimoji="0" lang="en-US" b="0" i="0" u="none" strike="noStrike" cap="none" normalizeH="0" baseline="0" dirty="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33904997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677790" cy="418678"/>
          </a:xfrm>
        </p:spPr>
        <p:txBody>
          <a:bodyPr/>
          <a:lstStyle/>
          <a:p>
            <a:pPr marL="457200" lvl="1" indent="-457200">
              <a:spcBef>
                <a:spcPts val="1000"/>
              </a:spcBef>
              <a:buClrTx/>
              <a:buSzTx/>
              <a:buFont typeface="Wingdings" pitchFamily="2" charset="2"/>
              <a:buChar char="Ø"/>
            </a:pPr>
            <a:r>
              <a:rPr lang="en-US" sz="3200" b="1" dirty="0">
                <a:latin typeface="Carnas ExtraLight"/>
                <a:cs typeface="Carnas ExtraLight"/>
              </a:rPr>
              <a:t>Syne User Management Scenarios Use Cases</a:t>
            </a:r>
          </a:p>
        </p:txBody>
      </p:sp>
      <p:sp>
        <p:nvSpPr>
          <p:cNvPr id="4" name="Slide Number Placeholder 3"/>
          <p:cNvSpPr>
            <a:spLocks noGrp="1"/>
          </p:cNvSpPr>
          <p:nvPr>
            <p:ph type="sldNum" sz="quarter" idx="4"/>
          </p:nvPr>
        </p:nvSpPr>
        <p:spPr/>
        <p:txBody>
          <a:bodyPr/>
          <a:lstStyle/>
          <a:p>
            <a:fld id="{7591F48A-A635-4EA2-8E7E-325C9425C81C}" type="slidenum">
              <a:rPr lang="en-US" smtClean="0"/>
              <a:pPr/>
              <a:t>33</a:t>
            </a:fld>
            <a:endParaRPr lang="en-US" dirty="0"/>
          </a:p>
        </p:txBody>
      </p:sp>
      <p:pic>
        <p:nvPicPr>
          <p:cNvPr id="5" name="Picture 4"/>
          <p:cNvPicPr/>
          <p:nvPr/>
        </p:nvPicPr>
        <p:blipFill>
          <a:blip r:embed="rId2" cstate="print"/>
          <a:srcRect/>
          <a:stretch>
            <a:fillRect/>
          </a:stretch>
        </p:blipFill>
        <p:spPr bwMode="auto">
          <a:xfrm>
            <a:off x="1449977" y="1157287"/>
            <a:ext cx="7132320" cy="2408873"/>
          </a:xfrm>
          <a:prstGeom prst="rect">
            <a:avLst/>
          </a:prstGeom>
          <a:noFill/>
          <a:ln w="9525">
            <a:noFill/>
            <a:miter lim="800000"/>
            <a:headEnd/>
            <a:tailEnd/>
          </a:ln>
        </p:spPr>
      </p:pic>
      <p:graphicFrame>
        <p:nvGraphicFramePr>
          <p:cNvPr id="6" name="Table 5"/>
          <p:cNvGraphicFramePr>
            <a:graphicFrameLocks noGrp="1"/>
          </p:cNvGraphicFramePr>
          <p:nvPr/>
        </p:nvGraphicFramePr>
        <p:xfrm>
          <a:off x="2277382" y="4759778"/>
          <a:ext cx="5599430" cy="1257300"/>
        </p:xfrm>
        <a:graphic>
          <a:graphicData uri="http://schemas.openxmlformats.org/drawingml/2006/table">
            <a:tbl>
              <a:tblPr/>
              <a:tblGrid>
                <a:gridCol w="279400">
                  <a:extLst>
                    <a:ext uri="{9D8B030D-6E8A-4147-A177-3AD203B41FA5}">
                      <a16:colId xmlns:a16="http://schemas.microsoft.com/office/drawing/2014/main" val="20000"/>
                    </a:ext>
                  </a:extLst>
                </a:gridCol>
                <a:gridCol w="1358900">
                  <a:extLst>
                    <a:ext uri="{9D8B030D-6E8A-4147-A177-3AD203B41FA5}">
                      <a16:colId xmlns:a16="http://schemas.microsoft.com/office/drawing/2014/main" val="20001"/>
                    </a:ext>
                  </a:extLst>
                </a:gridCol>
                <a:gridCol w="3961130">
                  <a:extLst>
                    <a:ext uri="{9D8B030D-6E8A-4147-A177-3AD203B41FA5}">
                      <a16:colId xmlns:a16="http://schemas.microsoft.com/office/drawing/2014/main" val="20002"/>
                    </a:ext>
                  </a:extLst>
                </a:gridCol>
              </a:tblGrid>
              <a:tr h="190500">
                <a:tc>
                  <a:txBody>
                    <a:bodyPr/>
                    <a:lstStyle/>
                    <a:p>
                      <a:pPr marL="0" marR="0" algn="ctr">
                        <a:lnSpc>
                          <a:spcPct val="150000"/>
                        </a:lnSpc>
                        <a:spcBef>
                          <a:spcPts val="0"/>
                        </a:spcBef>
                        <a:spcAft>
                          <a:spcPts val="0"/>
                        </a:spcAft>
                      </a:pPr>
                      <a:r>
                        <a:rPr lang="en-US" sz="1100" b="1" dirty="0">
                          <a:solidFill>
                            <a:srgbClr val="000000"/>
                          </a:solidFill>
                          <a:latin typeface="Calibri"/>
                          <a:ea typeface="Times New Roman"/>
                          <a:cs typeface="Times New Roman"/>
                        </a:rPr>
                        <a:t>#</a:t>
                      </a:r>
                      <a:endParaRPr lang="en-US" sz="1000" dirty="0">
                        <a:latin typeface="Verdana"/>
                        <a:ea typeface="Times New Roman"/>
                        <a:cs typeface="Times New Roman"/>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A6A6A6"/>
                    </a:solidFill>
                  </a:tcPr>
                </a:tc>
                <a:tc>
                  <a:txBody>
                    <a:bodyPr/>
                    <a:lstStyle/>
                    <a:p>
                      <a:pPr marL="0" marR="0" algn="l">
                        <a:lnSpc>
                          <a:spcPct val="150000"/>
                        </a:lnSpc>
                        <a:spcBef>
                          <a:spcPts val="0"/>
                        </a:spcBef>
                        <a:spcAft>
                          <a:spcPts val="0"/>
                        </a:spcAft>
                      </a:pPr>
                      <a:r>
                        <a:rPr lang="en-US" sz="1100" b="1" dirty="0">
                          <a:solidFill>
                            <a:srgbClr val="000000"/>
                          </a:solidFill>
                          <a:latin typeface="Calibri"/>
                          <a:ea typeface="Times New Roman"/>
                          <a:cs typeface="Times New Roman"/>
                        </a:rPr>
                        <a:t>Field  Name</a:t>
                      </a:r>
                      <a:endParaRPr lang="en-US" sz="1000" dirty="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A6A6A6"/>
                    </a:solidFill>
                  </a:tcPr>
                </a:tc>
                <a:tc>
                  <a:txBody>
                    <a:bodyPr/>
                    <a:lstStyle/>
                    <a:p>
                      <a:pPr marL="0" marR="0" algn="l">
                        <a:lnSpc>
                          <a:spcPct val="150000"/>
                        </a:lnSpc>
                        <a:spcBef>
                          <a:spcPts val="0"/>
                        </a:spcBef>
                        <a:spcAft>
                          <a:spcPts val="0"/>
                        </a:spcAft>
                      </a:pPr>
                      <a:r>
                        <a:rPr lang="en-US" sz="1100" b="1">
                          <a:solidFill>
                            <a:srgbClr val="000000"/>
                          </a:solidFill>
                          <a:latin typeface="Calibri"/>
                          <a:ea typeface="Times New Roman"/>
                          <a:cs typeface="Times New Roman"/>
                        </a:rPr>
                        <a:t>Description</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190500">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1</a:t>
                      </a:r>
                      <a:endParaRPr lang="en-US" sz="1000">
                        <a:latin typeface="Verdana"/>
                        <a:ea typeface="Times New Roman"/>
                        <a:cs typeface="Times New Roman"/>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Client Name</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Scenario belongs to which client</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0001"/>
                  </a:ext>
                </a:extLst>
              </a:tr>
              <a:tr h="190500">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2</a:t>
                      </a:r>
                      <a:endParaRPr lang="en-US" sz="1000">
                        <a:latin typeface="Verdana"/>
                        <a:ea typeface="Times New Roman"/>
                        <a:cs typeface="Times New Roman"/>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Environment</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Scenario should run on which Environment</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0002"/>
                  </a:ext>
                </a:extLst>
              </a:tr>
              <a:tr h="190500">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3</a:t>
                      </a:r>
                      <a:endParaRPr lang="en-US" sz="1000">
                        <a:latin typeface="Verdana"/>
                        <a:ea typeface="Times New Roman"/>
                        <a:cs typeface="Times New Roman"/>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Scenario description</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Gives idea about scenario belongs to which flow</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0003"/>
                  </a:ext>
                </a:extLst>
              </a:tr>
              <a:tr h="190500">
                <a:tc>
                  <a:txBody>
                    <a:bodyPr/>
                    <a:lstStyle/>
                    <a:p>
                      <a:pPr marL="0" marR="0" algn="ctr">
                        <a:lnSpc>
                          <a:spcPct val="150000"/>
                        </a:lnSpc>
                        <a:spcBef>
                          <a:spcPts val="0"/>
                        </a:spcBef>
                        <a:spcAft>
                          <a:spcPts val="0"/>
                        </a:spcAft>
                      </a:pPr>
                      <a:r>
                        <a:rPr lang="en-US" sz="1100">
                          <a:solidFill>
                            <a:srgbClr val="000000"/>
                          </a:solidFill>
                          <a:latin typeface="Calibri"/>
                          <a:ea typeface="Times New Roman"/>
                          <a:cs typeface="Times New Roman"/>
                        </a:rPr>
                        <a:t>4</a:t>
                      </a:r>
                      <a:endParaRPr lang="en-US" sz="1000">
                        <a:latin typeface="Verdana"/>
                        <a:ea typeface="Times New Roman"/>
                        <a:cs typeface="Times New Roman"/>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a:solidFill>
                            <a:srgbClr val="000000"/>
                          </a:solidFill>
                          <a:latin typeface="Calibri"/>
                          <a:ea typeface="Times New Roman"/>
                          <a:cs typeface="Times New Roman"/>
                        </a:rPr>
                        <a:t>Project Name</a:t>
                      </a:r>
                      <a:endParaRPr lang="en-US" sz="100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lgn="l">
                        <a:lnSpc>
                          <a:spcPct val="150000"/>
                        </a:lnSpc>
                        <a:spcBef>
                          <a:spcPts val="0"/>
                        </a:spcBef>
                        <a:spcAft>
                          <a:spcPts val="0"/>
                        </a:spcAft>
                      </a:pPr>
                      <a:r>
                        <a:rPr lang="en-US" sz="1100" dirty="0">
                          <a:solidFill>
                            <a:srgbClr val="000000"/>
                          </a:solidFill>
                          <a:latin typeface="Calibri"/>
                          <a:ea typeface="Times New Roman"/>
                          <a:cs typeface="Times New Roman"/>
                        </a:rPr>
                        <a:t>Scenario belong to which project</a:t>
                      </a:r>
                      <a:endParaRPr lang="en-US" sz="1000" dirty="0">
                        <a:latin typeface="Verdana"/>
                        <a:ea typeface="Times New Roman"/>
                        <a:cs typeface="Times New Roman"/>
                      </a:endParaRPr>
                    </a:p>
                  </a:txBody>
                  <a:tcPr marL="68580" marR="68580" marT="0" marB="0" anchor="b">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21505" name="Rectangle 1"/>
          <p:cNvSpPr>
            <a:spLocks noChangeArrowheads="1"/>
          </p:cNvSpPr>
          <p:nvPr/>
        </p:nvSpPr>
        <p:spPr bwMode="auto">
          <a:xfrm>
            <a:off x="0" y="3879669"/>
            <a:ext cx="11287129" cy="92333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dirty="0">
                <a:latin typeface="Calibri" pitchFamily="34" charset="0"/>
                <a:ea typeface="Times New Roman" pitchFamily="18" charset="0"/>
                <a:cs typeface="Calibri" pitchFamily="34" charset="0"/>
              </a:rPr>
              <a:t>Tester can create different client scenarios folder and can add/delete/start/stop/pause corresponding scenarios under </a:t>
            </a:r>
          </a:p>
          <a:p>
            <a:pPr marL="0" marR="0" lvl="0" indent="0" algn="l" defTabSz="914400" rtl="0" eaLnBrk="1" fontAlgn="base" latinLnBrk="0" hangingPunct="1">
              <a:lnSpc>
                <a:spcPct val="100000"/>
              </a:lnSpc>
              <a:spcBef>
                <a:spcPct val="0"/>
              </a:spcBef>
              <a:spcAft>
                <a:spcPct val="0"/>
              </a:spcAft>
              <a:buClrTx/>
              <a:buSzTx/>
              <a:buFontTx/>
              <a:buNone/>
              <a:tabLst/>
            </a:pPr>
            <a:r>
              <a:rPr lang="en-US" dirty="0">
                <a:latin typeface="Calibri" pitchFamily="34" charset="0"/>
                <a:ea typeface="Times New Roman" pitchFamily="18" charset="0"/>
                <a:cs typeface="Calibri" pitchFamily="34" charset="0"/>
              </a:rPr>
              <a:t>each clients, below fields need to be populated.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a:ln>
                <a:noFill/>
              </a:ln>
              <a:solidFill>
                <a:schemeClr val="tx1"/>
              </a:solidFill>
              <a:effectLst/>
              <a:latin typeface="Calibri" pitchFamily="34" charset="0"/>
              <a:cs typeface="Calibri" pitchFamily="34" charset="0"/>
            </a:endParaRPr>
          </a:p>
        </p:txBody>
      </p:sp>
    </p:spTree>
    <p:extLst>
      <p:ext uri="{BB962C8B-B14F-4D97-AF65-F5344CB8AC3E}">
        <p14:creationId xmlns:p14="http://schemas.microsoft.com/office/powerpoint/2010/main" val="33904997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677790" cy="418678"/>
          </a:xfrm>
        </p:spPr>
        <p:txBody>
          <a:bodyPr/>
          <a:lstStyle/>
          <a:p>
            <a:pPr marL="457200" lvl="1" indent="-457200">
              <a:spcBef>
                <a:spcPts val="1000"/>
              </a:spcBef>
              <a:buClrTx/>
              <a:buSzTx/>
              <a:buFont typeface="Wingdings" pitchFamily="2" charset="2"/>
              <a:buChar char="Ø"/>
            </a:pPr>
            <a:r>
              <a:rPr lang="en-US" sz="3200" b="1" dirty="0">
                <a:latin typeface="Carnas ExtraLight"/>
                <a:cs typeface="Carnas ExtraLight"/>
              </a:rPr>
              <a:t>Syne User Management Test Execution Use Cases</a:t>
            </a:r>
          </a:p>
        </p:txBody>
      </p:sp>
      <p:sp>
        <p:nvSpPr>
          <p:cNvPr id="4" name="Slide Number Placeholder 3"/>
          <p:cNvSpPr>
            <a:spLocks noGrp="1"/>
          </p:cNvSpPr>
          <p:nvPr>
            <p:ph type="sldNum" sz="quarter" idx="4"/>
          </p:nvPr>
        </p:nvSpPr>
        <p:spPr/>
        <p:txBody>
          <a:bodyPr/>
          <a:lstStyle/>
          <a:p>
            <a:fld id="{7591F48A-A635-4EA2-8E7E-325C9425C81C}" type="slidenum">
              <a:rPr lang="en-US" smtClean="0"/>
              <a:pPr/>
              <a:t>34</a:t>
            </a:fld>
            <a:endParaRPr lang="en-US" dirty="0"/>
          </a:p>
        </p:txBody>
      </p:sp>
      <p:sp>
        <p:nvSpPr>
          <p:cNvPr id="20481" name="Rectangle 1"/>
          <p:cNvSpPr>
            <a:spLocks noChangeArrowheads="1"/>
          </p:cNvSpPr>
          <p:nvPr/>
        </p:nvSpPr>
        <p:spPr bwMode="auto">
          <a:xfrm>
            <a:off x="-406187" y="901337"/>
            <a:ext cx="10005816"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a:ln>
                  <a:noFill/>
                </a:ln>
                <a:solidFill>
                  <a:schemeClr val="tx1"/>
                </a:solidFill>
                <a:effectLst/>
                <a:latin typeface="Calibri" pitchFamily="34" charset="0"/>
                <a:ea typeface="Times New Roman" pitchFamily="18" charset="0"/>
                <a:cs typeface="Calibri" pitchFamily="34" charset="0"/>
              </a:rPr>
              <a:t>Syne User Management Test Execution Use Cases gives you an idea for Tester and Manger role use cases.</a:t>
            </a:r>
            <a:endParaRPr kumimoji="0" lang="en-US" b="0" i="0" u="none" strike="noStrike" cap="none" normalizeH="0" baseline="0" dirty="0">
              <a:ln>
                <a:noFill/>
              </a:ln>
              <a:solidFill>
                <a:schemeClr val="tx1"/>
              </a:solidFill>
              <a:effectLst/>
              <a:latin typeface="Arial" pitchFamily="34" charset="0"/>
              <a:cs typeface="Arial" pitchFamily="34" charset="0"/>
            </a:endParaRPr>
          </a:p>
        </p:txBody>
      </p:sp>
      <p:pic>
        <p:nvPicPr>
          <p:cNvPr id="7" name="Picture 6" descr="Test Execution Use Case.jpg"/>
          <p:cNvPicPr/>
          <p:nvPr/>
        </p:nvPicPr>
        <p:blipFill>
          <a:blip r:embed="rId2" cstate="print"/>
          <a:stretch>
            <a:fillRect/>
          </a:stretch>
        </p:blipFill>
        <p:spPr>
          <a:xfrm>
            <a:off x="1665027" y="1392071"/>
            <a:ext cx="8151326" cy="5329403"/>
          </a:xfrm>
          <a:prstGeom prst="rect">
            <a:avLst/>
          </a:prstGeom>
        </p:spPr>
      </p:pic>
    </p:spTree>
    <p:extLst>
      <p:ext uri="{BB962C8B-B14F-4D97-AF65-F5344CB8AC3E}">
        <p14:creationId xmlns:p14="http://schemas.microsoft.com/office/powerpoint/2010/main" val="33904997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1662800" cy="418678"/>
          </a:xfrm>
        </p:spPr>
        <p:txBody>
          <a:bodyPr/>
          <a:lstStyle/>
          <a:p>
            <a:r>
              <a:rPr lang="en-US" b="1" dirty="0"/>
              <a:t>Syne User Management Overview of Media Server Configuration</a:t>
            </a:r>
          </a:p>
        </p:txBody>
      </p:sp>
      <p:sp>
        <p:nvSpPr>
          <p:cNvPr id="15" name="Content Placeholder 2"/>
          <p:cNvSpPr>
            <a:spLocks noGrp="1"/>
          </p:cNvSpPr>
          <p:nvPr>
            <p:ph sz="quarter" idx="11"/>
          </p:nvPr>
        </p:nvSpPr>
        <p:spPr>
          <a:xfrm>
            <a:off x="529200" y="640800"/>
            <a:ext cx="6788061" cy="340250"/>
          </a:xfrm>
          <a:solidFill>
            <a:schemeClr val="tx1">
              <a:lumMod val="20000"/>
              <a:lumOff val="80000"/>
            </a:schemeClr>
          </a:solidFill>
        </p:spPr>
        <p:txBody>
          <a:bodyPr lIns="0" rIns="0"/>
          <a:lstStyle/>
          <a:p>
            <a:pPr marL="285750" indent="-285750">
              <a:buFont typeface="Wingdings" pitchFamily="2" charset="2"/>
              <a:buChar char="Ø"/>
            </a:pPr>
            <a:r>
              <a:rPr>
                <a:solidFill>
                  <a:schemeClr val="tx1"/>
                </a:solidFill>
              </a:rPr>
              <a:t>Course Content: (Session 5)</a:t>
            </a:r>
          </a:p>
        </p:txBody>
      </p:sp>
      <p:sp>
        <p:nvSpPr>
          <p:cNvPr id="4" name="Slide Number Placeholder 3"/>
          <p:cNvSpPr>
            <a:spLocks noGrp="1"/>
          </p:cNvSpPr>
          <p:nvPr>
            <p:ph type="sldNum" sz="quarter" idx="4"/>
          </p:nvPr>
        </p:nvSpPr>
        <p:spPr/>
        <p:txBody>
          <a:bodyPr/>
          <a:lstStyle/>
          <a:p>
            <a:fld id="{7591F48A-A635-4EA2-8E7E-325C9425C81C}" type="slidenum">
              <a:rPr lang="en-US" smtClean="0"/>
              <a:pPr/>
              <a:t>35</a:t>
            </a:fld>
            <a:endParaRPr lang="en-US" dirty="0"/>
          </a:p>
        </p:txBody>
      </p:sp>
      <p:sp>
        <p:nvSpPr>
          <p:cNvPr id="2" name="Text Placeholder 1"/>
          <p:cNvSpPr>
            <a:spLocks noGrp="1"/>
          </p:cNvSpPr>
          <p:nvPr>
            <p:ph type="body" sz="quarter" idx="12"/>
          </p:nvPr>
        </p:nvSpPr>
        <p:spPr>
          <a:xfrm>
            <a:off x="1046957" y="1223010"/>
            <a:ext cx="10189282" cy="5109210"/>
          </a:xfrm>
        </p:spPr>
        <p:txBody>
          <a:bodyPr lIns="91440"/>
          <a:lstStyle/>
          <a:p>
            <a:pPr marL="342900" lvl="1" indent="-342900">
              <a:spcBef>
                <a:spcPts val="1000"/>
              </a:spcBef>
              <a:buClrTx/>
              <a:buSzTx/>
              <a:buFont typeface="Wingdings" panose="05000000000000000000" pitchFamily="2" charset="2"/>
              <a:buChar char="§"/>
            </a:pPr>
            <a:r>
              <a:rPr lang="en-IN" sz="2400" b="1" dirty="0">
                <a:latin typeface="Carnas Light" charset="0"/>
              </a:rPr>
              <a:t>Introduction to Syne User Management Media Server Configurations</a:t>
            </a:r>
          </a:p>
          <a:p>
            <a:pPr marL="342900" lvl="1" indent="-342900">
              <a:spcBef>
                <a:spcPts val="1000"/>
              </a:spcBef>
              <a:buClrTx/>
              <a:buSzTx/>
              <a:buFont typeface="Wingdings" panose="05000000000000000000" pitchFamily="2" charset="2"/>
              <a:buChar char="§"/>
            </a:pPr>
            <a:r>
              <a:rPr lang="en-IN" sz="2400" b="1" dirty="0">
                <a:latin typeface="Carnas Light" charset="0"/>
              </a:rPr>
              <a:t>Media sever location is configured in Syne User Management Server and Syne User Management Rule Engine in configuration file</a:t>
            </a:r>
          </a:p>
          <a:p>
            <a:pPr marL="342900" lvl="1" indent="-342900">
              <a:spcBef>
                <a:spcPts val="1000"/>
              </a:spcBef>
              <a:buClrTx/>
              <a:buSzTx/>
              <a:buFont typeface="Wingdings" panose="05000000000000000000" pitchFamily="2" charset="2"/>
              <a:buChar char="§"/>
            </a:pPr>
            <a:r>
              <a:rPr lang="en-IN" sz="2400" b="1" dirty="0">
                <a:latin typeface="Carnas Light" charset="0"/>
              </a:rPr>
              <a:t>Syne User Management Overview of Environment Config</a:t>
            </a:r>
          </a:p>
          <a:p>
            <a:pPr marL="342900" lvl="1" indent="-342900">
              <a:spcBef>
                <a:spcPts val="1000"/>
              </a:spcBef>
              <a:buClrTx/>
              <a:buSzTx/>
              <a:buFont typeface="Wingdings" panose="05000000000000000000" pitchFamily="2" charset="2"/>
              <a:buChar char="§"/>
            </a:pPr>
            <a:r>
              <a:rPr lang="en-IN" sz="2400" b="1" dirty="0">
                <a:latin typeface="Carnas Light" charset="0"/>
              </a:rPr>
              <a:t>Correlation between Syne User Management, Media server and Audios</a:t>
            </a:r>
          </a:p>
          <a:p>
            <a:pPr marL="342900" lvl="1" indent="-342900">
              <a:spcBef>
                <a:spcPts val="1000"/>
              </a:spcBef>
              <a:buClrTx/>
              <a:buSzTx/>
              <a:buFont typeface="Wingdings" panose="05000000000000000000" pitchFamily="2" charset="2"/>
              <a:buChar char="§"/>
            </a:pPr>
            <a:r>
              <a:rPr lang="en-IN" sz="2400" b="1" dirty="0">
                <a:latin typeface="Carnas Light" charset="0"/>
              </a:rPr>
              <a:t>Call Type logging / Reporting</a:t>
            </a:r>
          </a:p>
          <a:p>
            <a:pPr marL="342900" lvl="1" indent="-342900">
              <a:spcBef>
                <a:spcPts val="1000"/>
              </a:spcBef>
              <a:buClrTx/>
              <a:buSzTx/>
              <a:buFont typeface="Wingdings" panose="05000000000000000000" pitchFamily="2" charset="2"/>
              <a:buChar char="§"/>
            </a:pPr>
            <a:r>
              <a:rPr lang="en-IN" sz="2400" b="1" dirty="0">
                <a:latin typeface="Carnas Light" charset="0"/>
              </a:rPr>
              <a:t>Reporting Server</a:t>
            </a:r>
            <a:r>
              <a:rPr lang="en-US" sz="2400" dirty="0">
                <a:latin typeface="Carnas Light" charset="0"/>
              </a:rPr>
              <a:t> </a:t>
            </a:r>
          </a:p>
          <a:p>
            <a:pPr marL="0" lvl="1" indent="0">
              <a:spcBef>
                <a:spcPts val="1000"/>
              </a:spcBef>
              <a:buClrTx/>
              <a:buSzTx/>
              <a:buNone/>
            </a:pPr>
            <a:endParaRPr lang="en-US" sz="2400" b="1" dirty="0">
              <a:latin typeface="Carnas Light" charset="0"/>
            </a:endParaRPr>
          </a:p>
          <a:p>
            <a:pPr marL="0" indent="0">
              <a:buNone/>
            </a:pPr>
            <a:endParaRPr lang="en-US" sz="2400" b="1" dirty="0">
              <a:latin typeface="Carnas Light" charset="0"/>
            </a:endParaRPr>
          </a:p>
        </p:txBody>
      </p:sp>
    </p:spTree>
    <p:extLst>
      <p:ext uri="{BB962C8B-B14F-4D97-AF65-F5344CB8AC3E}">
        <p14:creationId xmlns:p14="http://schemas.microsoft.com/office/powerpoint/2010/main" val="19880782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677790" cy="418678"/>
          </a:xfrm>
        </p:spPr>
        <p:txBody>
          <a:bodyPr/>
          <a:lstStyle/>
          <a:p>
            <a:pPr marL="457200" lvl="1" indent="-457200">
              <a:spcBef>
                <a:spcPts val="1000"/>
              </a:spcBef>
              <a:buClrTx/>
              <a:buSzTx/>
              <a:buFont typeface="Wingdings" pitchFamily="2" charset="2"/>
              <a:buChar char="Ø"/>
            </a:pPr>
            <a:r>
              <a:rPr lang="en-IN" sz="3200" b="1" dirty="0">
                <a:latin typeface="Carnas ExtraLight"/>
                <a:cs typeface="Carnas ExtraLight"/>
              </a:rPr>
              <a:t>Introduction to </a:t>
            </a:r>
            <a:r>
              <a:rPr lang="en-US" sz="3200" b="1" dirty="0">
                <a:latin typeface="Carnas ExtraLight"/>
                <a:cs typeface="Carnas ExtraLight"/>
              </a:rPr>
              <a:t>Syne User Management Media Server Configurations</a:t>
            </a:r>
          </a:p>
        </p:txBody>
      </p:sp>
      <p:sp>
        <p:nvSpPr>
          <p:cNvPr id="4" name="Slide Number Placeholder 3"/>
          <p:cNvSpPr>
            <a:spLocks noGrp="1"/>
          </p:cNvSpPr>
          <p:nvPr>
            <p:ph type="sldNum" sz="quarter" idx="4"/>
          </p:nvPr>
        </p:nvSpPr>
        <p:spPr/>
        <p:txBody>
          <a:bodyPr/>
          <a:lstStyle/>
          <a:p>
            <a:fld id="{7591F48A-A635-4EA2-8E7E-325C9425C81C}" type="slidenum">
              <a:rPr lang="en-US" smtClean="0"/>
              <a:pPr/>
              <a:t>36</a:t>
            </a:fld>
            <a:endParaRPr lang="en-US" dirty="0"/>
          </a:p>
        </p:txBody>
      </p:sp>
      <p:sp>
        <p:nvSpPr>
          <p:cNvPr id="2" name="Text Placeholder 1"/>
          <p:cNvSpPr>
            <a:spLocks noGrp="1"/>
          </p:cNvSpPr>
          <p:nvPr>
            <p:ph type="body" sz="quarter" idx="12"/>
          </p:nvPr>
        </p:nvSpPr>
        <p:spPr>
          <a:xfrm>
            <a:off x="772637" y="845820"/>
            <a:ext cx="10189282" cy="5109210"/>
          </a:xfrm>
        </p:spPr>
        <p:txBody>
          <a:bodyPr lIns="91440"/>
          <a:lstStyle/>
          <a:p>
            <a:pPr marL="342900" indent="-342900">
              <a:buFont typeface="Wingdings" pitchFamily="2" charset="2"/>
              <a:buChar char="Ø"/>
              <a:defRPr/>
            </a:pPr>
            <a:r>
              <a:rPr lang="en-US" sz="2000" dirty="0">
                <a:solidFill>
                  <a:schemeClr val="tx1"/>
                </a:solidFill>
              </a:rPr>
              <a:t>Identifying Path</a:t>
            </a:r>
          </a:p>
          <a:p>
            <a:pPr marL="800100" lvl="1" indent="-342900">
              <a:buFont typeface="Wingdings" pitchFamily="2" charset="2"/>
              <a:buChar char="Ø"/>
              <a:defRPr/>
            </a:pPr>
            <a:r>
              <a:rPr lang="en-US" sz="2000" dirty="0">
                <a:solidFill>
                  <a:schemeClr val="tx1"/>
                </a:solidFill>
              </a:rPr>
              <a:t>Normal Path :&lt;Server&gt;/Media/&lt;ENV&gt;/&lt;LANG&gt;/App/&lt;category&gt;/</a:t>
            </a:r>
          </a:p>
          <a:p>
            <a:pPr marL="800100" lvl="1" indent="-342900">
              <a:buFont typeface="Wingdings" pitchFamily="2" charset="2"/>
              <a:buChar char="Ø"/>
              <a:defRPr/>
            </a:pPr>
            <a:r>
              <a:rPr lang="en-US" sz="2000" dirty="0">
                <a:solidFill>
                  <a:schemeClr val="tx1"/>
                </a:solidFill>
              </a:rPr>
              <a:t>B Path audios :&lt;Server&gt;/Media/&lt;ENV&gt;/&lt;LANG&gt;/&lt;ClientCode&gt;/App/&lt;category&gt;/</a:t>
            </a:r>
          </a:p>
          <a:p>
            <a:pPr marL="800100" lvl="1" indent="-342900">
              <a:buFont typeface="Wingdings" pitchFamily="2" charset="2"/>
              <a:buChar char="Ø"/>
              <a:defRPr/>
            </a:pPr>
            <a:r>
              <a:rPr lang="en-US" sz="2000" dirty="0">
                <a:solidFill>
                  <a:schemeClr val="tx1"/>
                </a:solidFill>
              </a:rPr>
              <a:t>Common Audio : &lt;Server&gt;/ &lt;ENV&gt;/&lt;LANG&gt;/sys (Only use for Syne User Management default)</a:t>
            </a:r>
          </a:p>
          <a:p>
            <a:pPr marL="342900" indent="-342900">
              <a:buFont typeface="Wingdings" pitchFamily="2" charset="2"/>
              <a:buChar char="Ø"/>
              <a:defRPr/>
            </a:pPr>
            <a:r>
              <a:rPr lang="en-US" sz="2000" dirty="0">
                <a:solidFill>
                  <a:schemeClr val="tx1"/>
                </a:solidFill>
              </a:rPr>
              <a:t>Media sever location is configured in Syne User Management Server and Syne User Management Rule Engine in configuration file </a:t>
            </a:r>
          </a:p>
          <a:p>
            <a:pPr marL="342900" indent="-342900">
              <a:defRPr/>
            </a:pPr>
            <a:r>
              <a:rPr lang="en-US" sz="2000" dirty="0">
                <a:solidFill>
                  <a:schemeClr val="tx1"/>
                </a:solidFill>
              </a:rPr>
              <a:t>\\&lt;VXMLServerIP&gt;\VXMLSever\Conf\&lt;ENV&gt;_clientAudiumPrefs.xml</a:t>
            </a:r>
          </a:p>
          <a:p>
            <a:pPr marL="342900" indent="-342900">
              <a:defRPr/>
            </a:pPr>
            <a:r>
              <a:rPr lang="en-US" sz="2000" b="1" dirty="0">
                <a:solidFill>
                  <a:schemeClr val="tx1"/>
                </a:solidFill>
              </a:rPr>
              <a:t>Entry name : </a:t>
            </a:r>
            <a:r>
              <a:rPr lang="en-US" sz="2000" dirty="0">
                <a:solidFill>
                  <a:schemeClr val="tx1"/>
                </a:solidFill>
              </a:rPr>
              <a:t>&lt;entry key="DEFAULT_AUDIOPATH" value="http://Syne User Management/Media/" /&gt;</a:t>
            </a:r>
          </a:p>
          <a:p>
            <a:pPr marL="342900" indent="-342900">
              <a:defRPr/>
            </a:pPr>
            <a:r>
              <a:rPr lang="en-US" sz="2000" dirty="0">
                <a:solidFill>
                  <a:schemeClr val="tx1"/>
                </a:solidFill>
              </a:rPr>
              <a:t>Note: Media is VIP Name configured on GW to point to the media server of each site.</a:t>
            </a:r>
          </a:p>
          <a:p>
            <a:pPr marL="342900" indent="-342900">
              <a:buFont typeface="Wingdings" pitchFamily="2" charset="2"/>
              <a:buChar char="Ø"/>
              <a:defRPr/>
            </a:pPr>
            <a:r>
              <a:rPr lang="en-US" sz="2000" dirty="0">
                <a:solidFill>
                  <a:schemeClr val="tx1"/>
                </a:solidFill>
              </a:rPr>
              <a:t>Categories</a:t>
            </a:r>
          </a:p>
          <a:p>
            <a:pPr marL="800100" lvl="1" indent="-342900">
              <a:buFont typeface="Arial" pitchFamily="34" charset="0"/>
              <a:buChar char="•"/>
              <a:defRPr/>
            </a:pPr>
            <a:r>
              <a:rPr lang="en-US" sz="2000" dirty="0">
                <a:solidFill>
                  <a:schemeClr val="tx1"/>
                </a:solidFill>
              </a:rPr>
              <a:t>App/FE/ : This folder will contain almost all audio scripts</a:t>
            </a:r>
          </a:p>
          <a:p>
            <a:pPr marL="800100" lvl="1" indent="-342900">
              <a:buFont typeface="Arial" pitchFamily="34" charset="0"/>
              <a:buChar char="•"/>
              <a:defRPr/>
            </a:pPr>
            <a:r>
              <a:rPr lang="en-US" sz="2000" dirty="0">
                <a:solidFill>
                  <a:schemeClr val="tx1"/>
                </a:solidFill>
              </a:rPr>
              <a:t>App/UI/ :  This files file that are managed via Move File tab</a:t>
            </a:r>
          </a:p>
          <a:p>
            <a:pPr marL="800100" lvl="1" indent="-342900">
              <a:buFont typeface="Arial" pitchFamily="34" charset="0"/>
              <a:buChar char="•"/>
              <a:defRPr/>
            </a:pPr>
            <a:r>
              <a:rPr lang="en-US" sz="2000" dirty="0">
                <a:solidFill>
                  <a:schemeClr val="tx1"/>
                </a:solidFill>
              </a:rPr>
              <a:t>App/RA/ :  This contain Roadside Assistant/ few Cable Clients audios</a:t>
            </a:r>
          </a:p>
          <a:p>
            <a:pPr marL="285750" lvl="1" indent="-285750">
              <a:spcBef>
                <a:spcPts val="1000"/>
              </a:spcBef>
              <a:buClrTx/>
              <a:buSzTx/>
              <a:buFont typeface="Wingdings" pitchFamily="2" charset="2"/>
              <a:buChar char="v"/>
            </a:pPr>
            <a:endParaRPr lang="en-US" sz="1800" b="1" dirty="0">
              <a:solidFill>
                <a:schemeClr val="tx1"/>
              </a:solidFill>
            </a:endParaRPr>
          </a:p>
          <a:p>
            <a:pPr marL="0" indent="0">
              <a:buNone/>
            </a:pPr>
            <a:endParaRPr lang="en-US" sz="3200" b="1" dirty="0">
              <a:solidFill>
                <a:schemeClr val="tx1"/>
              </a:solidFill>
            </a:endParaRPr>
          </a:p>
        </p:txBody>
      </p:sp>
    </p:spTree>
    <p:extLst>
      <p:ext uri="{BB962C8B-B14F-4D97-AF65-F5344CB8AC3E}">
        <p14:creationId xmlns:p14="http://schemas.microsoft.com/office/powerpoint/2010/main" val="33904997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r>
              <a:rPr lang="en-US" b="1" dirty="0"/>
              <a:t>Syne User Management Overview of Environment Config</a:t>
            </a:r>
          </a:p>
        </p:txBody>
      </p:sp>
      <p:sp>
        <p:nvSpPr>
          <p:cNvPr id="4" name="Slide Number Placeholder 3"/>
          <p:cNvSpPr>
            <a:spLocks noGrp="1"/>
          </p:cNvSpPr>
          <p:nvPr>
            <p:ph type="sldNum" sz="quarter" idx="4"/>
          </p:nvPr>
        </p:nvSpPr>
        <p:spPr/>
        <p:txBody>
          <a:bodyPr/>
          <a:lstStyle/>
          <a:p>
            <a:fld id="{7591F48A-A635-4EA2-8E7E-325C9425C81C}" type="slidenum">
              <a:rPr lang="en-US" smtClean="0"/>
              <a:pPr/>
              <a:t>37</a:t>
            </a:fld>
            <a:endParaRPr lang="en-US" dirty="0"/>
          </a:p>
        </p:txBody>
      </p:sp>
      <p:sp>
        <p:nvSpPr>
          <p:cNvPr id="2" name="Text Placeholder 1"/>
          <p:cNvSpPr>
            <a:spLocks noGrp="1"/>
          </p:cNvSpPr>
          <p:nvPr>
            <p:ph type="body" sz="quarter" idx="12"/>
          </p:nvPr>
        </p:nvSpPr>
        <p:spPr>
          <a:xfrm>
            <a:off x="601186" y="880110"/>
            <a:ext cx="11057413" cy="5109210"/>
          </a:xfrm>
        </p:spPr>
        <p:txBody>
          <a:bodyPr lIns="91440"/>
          <a:lstStyle/>
          <a:p>
            <a:pPr marL="457200" indent="-457200">
              <a:spcBef>
                <a:spcPts val="0"/>
              </a:spcBef>
              <a:spcAft>
                <a:spcPts val="1200"/>
              </a:spcAft>
              <a:buFont typeface="Wingdings" panose="05000000000000000000" pitchFamily="2" charset="2"/>
              <a:buChar char="q"/>
              <a:defRPr/>
            </a:pPr>
            <a:r>
              <a:rPr lang="en-US" sz="2000" dirty="0">
                <a:latin typeface="Carnas" panose="02000503000000020004" pitchFamily="50" charset="0"/>
              </a:rPr>
              <a:t>Total 45 Syne User Management Application, Each environment has a relevant naming of the apps.</a:t>
            </a:r>
          </a:p>
          <a:p>
            <a:pPr marL="800100" lvl="1" indent="-342900">
              <a:spcBef>
                <a:spcPts val="0"/>
              </a:spcBef>
              <a:spcAft>
                <a:spcPts val="1200"/>
              </a:spcAft>
              <a:buFont typeface="+mj-lt"/>
              <a:buAutoNum type="arabicPeriod"/>
              <a:defRPr/>
            </a:pPr>
            <a:r>
              <a:rPr lang="en-US" sz="2000" dirty="0">
                <a:latin typeface="Carnas" panose="02000503000000020004" pitchFamily="50" charset="0"/>
              </a:rPr>
              <a:t>Dev_FE_XX </a:t>
            </a:r>
          </a:p>
          <a:p>
            <a:pPr marL="800100" lvl="1" indent="-342900">
              <a:spcBef>
                <a:spcPts val="0"/>
              </a:spcBef>
              <a:spcAft>
                <a:spcPts val="1200"/>
              </a:spcAft>
              <a:buFont typeface="+mj-lt"/>
              <a:buAutoNum type="arabicPeriod"/>
              <a:defRPr/>
            </a:pPr>
            <a:r>
              <a:rPr lang="en-US" sz="2000" dirty="0">
                <a:latin typeface="Carnas" panose="02000503000000020004" pitchFamily="50" charset="0"/>
              </a:rPr>
              <a:t>Test_FE_XX</a:t>
            </a:r>
          </a:p>
          <a:p>
            <a:pPr marL="800100" lvl="1" indent="-342900">
              <a:spcBef>
                <a:spcPts val="0"/>
              </a:spcBef>
              <a:spcAft>
                <a:spcPts val="1200"/>
              </a:spcAft>
              <a:buFont typeface="+mj-lt"/>
              <a:buAutoNum type="arabicPeriod"/>
              <a:defRPr/>
            </a:pPr>
            <a:r>
              <a:rPr lang="en-US" sz="2000" dirty="0">
                <a:latin typeface="Carnas" panose="02000503000000020004" pitchFamily="50" charset="0"/>
              </a:rPr>
              <a:t>Prod_FE_XX</a:t>
            </a:r>
          </a:p>
          <a:p>
            <a:pPr marL="457200" indent="-457200">
              <a:spcBef>
                <a:spcPts val="0"/>
              </a:spcBef>
              <a:spcAft>
                <a:spcPts val="1200"/>
              </a:spcAft>
              <a:buFont typeface="Wingdings" panose="05000000000000000000" pitchFamily="2" charset="2"/>
              <a:buChar char="q"/>
              <a:defRPr/>
            </a:pPr>
            <a:r>
              <a:rPr lang="en-US" sz="2000" dirty="0">
                <a:latin typeface="Carnas" panose="02000503000000020004" pitchFamily="50" charset="0"/>
              </a:rPr>
              <a:t>Category of Syne User Management application : </a:t>
            </a:r>
            <a:r>
              <a:rPr lang="en-US" sz="2000" dirty="0">
                <a:solidFill>
                  <a:schemeClr val="tx1"/>
                </a:solidFill>
                <a:latin typeface="Carnas" panose="02000503000000020004" pitchFamily="50" charset="0"/>
              </a:rPr>
              <a:t>Initial application,  Functional application</a:t>
            </a:r>
          </a:p>
          <a:p>
            <a:pPr marL="457200" indent="-457200">
              <a:spcBef>
                <a:spcPts val="0"/>
              </a:spcBef>
              <a:spcAft>
                <a:spcPts val="1200"/>
              </a:spcAft>
              <a:buFont typeface="Wingdings" panose="05000000000000000000" pitchFamily="2" charset="2"/>
              <a:buChar char="q"/>
              <a:defRPr/>
            </a:pPr>
            <a:r>
              <a:rPr lang="en-US" sz="2000" b="1" dirty="0">
                <a:latin typeface="Carnas" panose="02000503000000020004" pitchFamily="50" charset="0"/>
              </a:rPr>
              <a:t>Initial Application</a:t>
            </a:r>
            <a:r>
              <a:rPr lang="en-US" sz="2000" dirty="0">
                <a:latin typeface="Carnas" panose="02000503000000020004" pitchFamily="50" charset="0"/>
              </a:rPr>
              <a:t>: Based on the client TFN , following application are the entry point in the Syne User Management</a:t>
            </a:r>
          </a:p>
          <a:p>
            <a:pPr marL="800100" lvl="1" indent="-342900">
              <a:spcBef>
                <a:spcPts val="0"/>
              </a:spcBef>
              <a:spcAft>
                <a:spcPts val="1200"/>
              </a:spcAft>
              <a:defRPr/>
            </a:pPr>
            <a:r>
              <a:rPr lang="en-US" sz="1800" dirty="0" err="1">
                <a:latin typeface="Carnas" panose="02000503000000020004" pitchFamily="50" charset="0"/>
              </a:rPr>
              <a:t>FE_InitialApp</a:t>
            </a:r>
            <a:r>
              <a:rPr lang="en-US" sz="1800" dirty="0">
                <a:latin typeface="Carnas" panose="02000503000000020004" pitchFamily="50" charset="0"/>
              </a:rPr>
              <a:t>, </a:t>
            </a:r>
            <a:r>
              <a:rPr lang="en-US" sz="1800" dirty="0" err="1">
                <a:latin typeface="Carnas" panose="02000503000000020004" pitchFamily="50" charset="0"/>
              </a:rPr>
              <a:t>FE_InitialApp_RA</a:t>
            </a:r>
            <a:r>
              <a:rPr lang="en-US" sz="1800" dirty="0">
                <a:latin typeface="Carnas" panose="02000503000000020004" pitchFamily="50" charset="0"/>
              </a:rPr>
              <a:t>, </a:t>
            </a:r>
            <a:r>
              <a:rPr lang="en-US" sz="1800" dirty="0" err="1">
                <a:latin typeface="Carnas" panose="02000503000000020004" pitchFamily="50" charset="0"/>
              </a:rPr>
              <a:t>FE_InitialApp_CC</a:t>
            </a:r>
            <a:r>
              <a:rPr lang="en-US" sz="1800" dirty="0">
                <a:latin typeface="Carnas" panose="02000503000000020004" pitchFamily="50" charset="0"/>
              </a:rPr>
              <a:t>, </a:t>
            </a:r>
            <a:r>
              <a:rPr lang="en-US" sz="1800" dirty="0" err="1">
                <a:latin typeface="Carnas" panose="02000503000000020004" pitchFamily="50" charset="0"/>
              </a:rPr>
              <a:t>FE_InitialApp_Interaction</a:t>
            </a:r>
            <a:endParaRPr lang="en-US" sz="1800" dirty="0">
              <a:latin typeface="Carnas" panose="02000503000000020004" pitchFamily="50" charset="0"/>
            </a:endParaRPr>
          </a:p>
          <a:p>
            <a:pPr marL="457200" indent="-457200">
              <a:spcBef>
                <a:spcPts val="0"/>
              </a:spcBef>
              <a:spcAft>
                <a:spcPts val="1200"/>
              </a:spcAft>
              <a:buFont typeface="Wingdings" panose="05000000000000000000" pitchFamily="2" charset="2"/>
              <a:buChar char="q"/>
              <a:defRPr/>
            </a:pPr>
            <a:r>
              <a:rPr lang="en-US" sz="2000" b="1" dirty="0">
                <a:latin typeface="Carnas" panose="02000503000000020004" pitchFamily="50" charset="0"/>
              </a:rPr>
              <a:t>Functional Application </a:t>
            </a:r>
            <a:r>
              <a:rPr lang="en-US" sz="2000" dirty="0">
                <a:latin typeface="Carnas" panose="02000503000000020004" pitchFamily="50" charset="0"/>
              </a:rPr>
              <a:t>:  Application doing specific functionality in the Voice </a:t>
            </a:r>
            <a:r>
              <a:rPr lang="en-US" sz="2000" dirty="0" err="1">
                <a:latin typeface="Carnas" panose="02000503000000020004" pitchFamily="50" charset="0"/>
              </a:rPr>
              <a:t>callflow</a:t>
            </a:r>
            <a:r>
              <a:rPr lang="en-US" sz="2000" dirty="0">
                <a:latin typeface="Carnas" panose="02000503000000020004" pitchFamily="50" charset="0"/>
              </a:rPr>
              <a:t>  e.g. Play menu/ </a:t>
            </a:r>
            <a:r>
              <a:rPr lang="en-US" sz="2000" dirty="0" err="1">
                <a:latin typeface="Carnas" panose="02000503000000020004" pitchFamily="50" charset="0"/>
              </a:rPr>
              <a:t>Speakit</a:t>
            </a:r>
            <a:r>
              <a:rPr lang="en-US" sz="2000" dirty="0">
                <a:latin typeface="Carnas" panose="02000503000000020004" pitchFamily="50" charset="0"/>
              </a:rPr>
              <a:t> , </a:t>
            </a:r>
            <a:r>
              <a:rPr lang="en-US" sz="2000" dirty="0" err="1">
                <a:latin typeface="Carnas" panose="02000503000000020004" pitchFamily="50" charset="0"/>
              </a:rPr>
              <a:t>Checkin</a:t>
            </a:r>
            <a:r>
              <a:rPr lang="en-US" sz="2000" dirty="0">
                <a:latin typeface="Carnas" panose="02000503000000020004" pitchFamily="50" charset="0"/>
              </a:rPr>
              <a:t> , Payment , Enrollment,  shipping, Return Instructions, ATAC Flow, Call Transfer Flow.</a:t>
            </a:r>
          </a:p>
          <a:p>
            <a:pPr marL="457200" indent="-457200">
              <a:spcBef>
                <a:spcPts val="0"/>
              </a:spcBef>
              <a:spcAft>
                <a:spcPts val="1200"/>
              </a:spcAft>
              <a:buFont typeface="Wingdings" panose="05000000000000000000" pitchFamily="2" charset="2"/>
              <a:buChar char="q"/>
              <a:defRPr/>
            </a:pPr>
            <a:r>
              <a:rPr lang="en-US" sz="2000" dirty="0">
                <a:latin typeface="Carnas" panose="02000503000000020004" pitchFamily="50" charset="0"/>
              </a:rPr>
              <a:t>Functional sections are also grouped based on Client specific Features or Generic features</a:t>
            </a:r>
          </a:p>
          <a:p>
            <a:pPr lvl="1">
              <a:spcBef>
                <a:spcPts val="0"/>
              </a:spcBef>
              <a:spcAft>
                <a:spcPts val="1200"/>
              </a:spcAft>
              <a:buFont typeface="Wingdings" panose="05000000000000000000" pitchFamily="2" charset="2"/>
              <a:buChar char="§"/>
              <a:defRPr/>
            </a:pPr>
            <a:r>
              <a:rPr lang="en-US" sz="2000" dirty="0">
                <a:latin typeface="Carnas" panose="02000503000000020004" pitchFamily="50" charset="0"/>
              </a:rPr>
              <a:t>Generic Functional Module ,</a:t>
            </a:r>
            <a:r>
              <a:rPr lang="en-US" sz="1800" dirty="0">
                <a:latin typeface="Carnas" panose="02000503000000020004" pitchFamily="50" charset="0"/>
              </a:rPr>
              <a:t>FE_FN_Shipping, FE_FN_IS_ATAC_Triage, FE_FN_CSR_Transfer , FE_FN_DDM_DTFM_Menu etc.</a:t>
            </a:r>
          </a:p>
          <a:p>
            <a:pPr lvl="1">
              <a:spcBef>
                <a:spcPts val="0"/>
              </a:spcBef>
              <a:spcAft>
                <a:spcPts val="1200"/>
              </a:spcAft>
              <a:buFont typeface="Wingdings" panose="05000000000000000000" pitchFamily="2" charset="2"/>
              <a:buChar char="§"/>
              <a:defRPr/>
            </a:pPr>
            <a:r>
              <a:rPr lang="en-US" sz="2000" dirty="0">
                <a:latin typeface="Carnas" panose="02000503000000020004" pitchFamily="50" charset="0"/>
              </a:rPr>
              <a:t>Client Specific Functional Module , </a:t>
            </a:r>
            <a:r>
              <a:rPr lang="en-US" sz="1800" dirty="0">
                <a:latin typeface="Carnas" panose="02000503000000020004" pitchFamily="50" charset="0"/>
              </a:rPr>
              <a:t> FE_FN_BMI_StartClaim_CheckIn, FE_FN_ERP_Enrollment, </a:t>
            </a:r>
            <a:r>
              <a:rPr lang="en-US" sz="1800" dirty="0" err="1">
                <a:latin typeface="Carnas" panose="02000503000000020004" pitchFamily="50" charset="0"/>
              </a:rPr>
              <a:t>FE_FN_ERP_FraudCheck</a:t>
            </a:r>
            <a:r>
              <a:rPr lang="en-US" sz="1800" dirty="0">
                <a:latin typeface="Carnas" panose="02000503000000020004" pitchFamily="50" charset="0"/>
              </a:rPr>
              <a:t>, FE_FN_ EMP_ReplaceRequest, etc.</a:t>
            </a:r>
            <a:endParaRPr lang="en-US" sz="2000" dirty="0">
              <a:latin typeface="Carnas" panose="02000503000000020004" pitchFamily="50" charset="0"/>
            </a:endParaRPr>
          </a:p>
          <a:p>
            <a:pPr marL="285750" lvl="1" indent="-285750">
              <a:spcBef>
                <a:spcPts val="0"/>
              </a:spcBef>
              <a:spcAft>
                <a:spcPts val="1200"/>
              </a:spcAft>
              <a:buClrTx/>
              <a:buSzTx/>
              <a:buFont typeface="Wingdings" pitchFamily="2" charset="2"/>
              <a:buChar char="v"/>
            </a:pPr>
            <a:endParaRPr lang="en-US" sz="1800" b="1" dirty="0">
              <a:latin typeface="Carnas" panose="02000503000000020004" pitchFamily="50" charset="0"/>
            </a:endParaRPr>
          </a:p>
          <a:p>
            <a:pPr marL="0" indent="0">
              <a:spcBef>
                <a:spcPts val="0"/>
              </a:spcBef>
              <a:spcAft>
                <a:spcPts val="1200"/>
              </a:spcAft>
              <a:buNone/>
            </a:pPr>
            <a:endParaRPr lang="en-US" sz="3200" b="1" dirty="0">
              <a:latin typeface="Carnas" panose="02000503000000020004" pitchFamily="50" charset="0"/>
            </a:endParaRPr>
          </a:p>
        </p:txBody>
      </p:sp>
    </p:spTree>
    <p:extLst>
      <p:ext uri="{BB962C8B-B14F-4D97-AF65-F5344CB8AC3E}">
        <p14:creationId xmlns:p14="http://schemas.microsoft.com/office/powerpoint/2010/main" val="19880782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215000" cy="418678"/>
          </a:xfrm>
        </p:spPr>
        <p:txBody>
          <a:bodyPr/>
          <a:lstStyle/>
          <a:p>
            <a:pPr marL="0" lvl="0" indent="0">
              <a:defRPr/>
            </a:pPr>
            <a:r>
              <a:rPr lang="en-US" b="1" dirty="0"/>
              <a:t>Correlation between Syne User Management , Media server and Audios</a:t>
            </a:r>
          </a:p>
        </p:txBody>
      </p:sp>
      <p:sp>
        <p:nvSpPr>
          <p:cNvPr id="4" name="Slide Number Placeholder 3"/>
          <p:cNvSpPr>
            <a:spLocks noGrp="1"/>
          </p:cNvSpPr>
          <p:nvPr>
            <p:ph type="sldNum" sz="quarter" idx="4"/>
          </p:nvPr>
        </p:nvSpPr>
        <p:spPr/>
        <p:txBody>
          <a:bodyPr/>
          <a:lstStyle/>
          <a:p>
            <a:fld id="{7591F48A-A635-4EA2-8E7E-325C9425C81C}" type="slidenum">
              <a:rPr lang="en-US" smtClean="0"/>
              <a:pPr/>
              <a:t>38</a:t>
            </a:fld>
            <a:endParaRPr lang="en-US" dirty="0"/>
          </a:p>
        </p:txBody>
      </p:sp>
      <p:sp>
        <p:nvSpPr>
          <p:cNvPr id="2" name="Text Placeholder 1"/>
          <p:cNvSpPr>
            <a:spLocks noGrp="1"/>
          </p:cNvSpPr>
          <p:nvPr>
            <p:ph type="body" sz="quarter" idx="12"/>
          </p:nvPr>
        </p:nvSpPr>
        <p:spPr>
          <a:xfrm>
            <a:off x="829787" y="902970"/>
            <a:ext cx="10189282" cy="5109210"/>
          </a:xfrm>
        </p:spPr>
        <p:txBody>
          <a:bodyPr lIns="91440"/>
          <a:lstStyle/>
          <a:p>
            <a:pPr marL="342900" indent="-342900">
              <a:buFont typeface="Wingdings" pitchFamily="2" charset="2"/>
              <a:buChar char="Ø"/>
              <a:defRPr/>
            </a:pPr>
            <a:r>
              <a:rPr lang="en-US" sz="2000" dirty="0"/>
              <a:t>How </a:t>
            </a:r>
            <a:r>
              <a:rPr lang="en-US" sz="2000" dirty="0">
                <a:solidFill>
                  <a:schemeClr val="tx1"/>
                </a:solidFill>
              </a:rPr>
              <a:t>Syne User Management</a:t>
            </a:r>
            <a:r>
              <a:rPr lang="en-US" sz="2000" dirty="0">
                <a:solidFill>
                  <a:srgbClr val="FF0000"/>
                </a:solidFill>
              </a:rPr>
              <a:t> </a:t>
            </a:r>
            <a:r>
              <a:rPr lang="en-US" sz="2000" dirty="0"/>
              <a:t>plays an Audio file </a:t>
            </a:r>
          </a:p>
          <a:p>
            <a:pPr lvl="1">
              <a:buFont typeface="Arial" panose="020B0604020202020204" pitchFamily="34" charset="0"/>
              <a:buChar char="•"/>
              <a:defRPr/>
            </a:pPr>
            <a:r>
              <a:rPr lang="en-US" sz="2000" dirty="0"/>
              <a:t>The VoiceXML Gateway interprets VXML pages generated by Syne User Management Server.   The pages contain the audio file URLs that the GW uses to retrieve, cache and play the .wav files.</a:t>
            </a:r>
          </a:p>
          <a:p>
            <a:pPr lvl="1">
              <a:buFont typeface="Arial" panose="020B0604020202020204" pitchFamily="34" charset="0"/>
              <a:buChar char="•"/>
              <a:defRPr/>
            </a:pPr>
            <a:r>
              <a:rPr lang="en-US" sz="2000" dirty="0"/>
              <a:t>If media file not available on server or not accessible , VXML gateway looks for alternate option of Text to Speech (TTS) and if it is found then send request to TTS server to receive an audio content of that text input.</a:t>
            </a:r>
          </a:p>
          <a:p>
            <a:pPr lvl="1">
              <a:buFont typeface="Arial" panose="020B0604020202020204" pitchFamily="34" charset="0"/>
              <a:buChar char="•"/>
              <a:defRPr/>
            </a:pPr>
            <a:r>
              <a:rPr lang="en-US" sz="2000" dirty="0"/>
              <a:t>If  the audio file and the equivalent text script are not available,  GW throws no resource error.</a:t>
            </a:r>
          </a:p>
          <a:p>
            <a:pPr marL="285750" lvl="1" indent="-285750">
              <a:spcBef>
                <a:spcPts val="1000"/>
              </a:spcBef>
              <a:buClrTx/>
              <a:buSzTx/>
              <a:buNone/>
            </a:pPr>
            <a:endParaRPr lang="en-US" sz="1800" b="1" dirty="0"/>
          </a:p>
          <a:p>
            <a:pPr marL="0" indent="0">
              <a:buNone/>
            </a:pPr>
            <a:endParaRPr lang="en-US" sz="3200" b="1" dirty="0"/>
          </a:p>
        </p:txBody>
      </p:sp>
      <p:sp>
        <p:nvSpPr>
          <p:cNvPr id="6" name="Rectangle 5"/>
          <p:cNvSpPr/>
          <p:nvPr/>
        </p:nvSpPr>
        <p:spPr>
          <a:xfrm>
            <a:off x="1695450" y="3867150"/>
            <a:ext cx="3962400" cy="23622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342900" indent="-342900">
              <a:defRPr/>
            </a:pPr>
            <a:r>
              <a:rPr lang="en-US" b="1" dirty="0"/>
              <a:t>Media Files properties</a:t>
            </a:r>
          </a:p>
          <a:p>
            <a:pPr marL="342900" indent="-342900">
              <a:buFont typeface="Arial" pitchFamily="34" charset="0"/>
              <a:buChar char="•"/>
              <a:defRPr/>
            </a:pPr>
            <a:r>
              <a:rPr lang="en-US" dirty="0"/>
              <a:t>Format	: Wave</a:t>
            </a:r>
          </a:p>
          <a:p>
            <a:pPr marL="342900" indent="-342900">
              <a:buFont typeface="Arial" pitchFamily="34" charset="0"/>
              <a:buChar char="•"/>
              <a:defRPr/>
            </a:pPr>
            <a:r>
              <a:rPr lang="en-US" dirty="0"/>
              <a:t>Format profile	: U-Law</a:t>
            </a:r>
          </a:p>
          <a:p>
            <a:pPr marL="342900" indent="-342900">
              <a:buFont typeface="Arial" pitchFamily="34" charset="0"/>
              <a:buChar char="•"/>
              <a:defRPr/>
            </a:pPr>
            <a:r>
              <a:rPr lang="en-US" dirty="0"/>
              <a:t>Codec ID/Hint	: CCITT</a:t>
            </a:r>
          </a:p>
          <a:p>
            <a:pPr marL="342900" indent="-342900">
              <a:buFont typeface="Arial" pitchFamily="34" charset="0"/>
              <a:buChar char="•"/>
              <a:defRPr/>
            </a:pPr>
            <a:r>
              <a:rPr lang="en-US" dirty="0"/>
              <a:t>Bit rate	: 64.0 Kbps</a:t>
            </a:r>
          </a:p>
          <a:p>
            <a:pPr marL="342900" indent="-342900">
              <a:buFont typeface="Arial" pitchFamily="34" charset="0"/>
              <a:buChar char="•"/>
              <a:defRPr/>
            </a:pPr>
            <a:r>
              <a:rPr lang="en-US" dirty="0"/>
              <a:t>Channel(s)	: 1 channel (</a:t>
            </a:r>
            <a:r>
              <a:rPr lang="en-US" sz="1600" dirty="0"/>
              <a:t>mono</a:t>
            </a:r>
            <a:r>
              <a:rPr lang="en-US" dirty="0"/>
              <a:t>)</a:t>
            </a:r>
          </a:p>
          <a:p>
            <a:pPr marL="342900" indent="-342900">
              <a:buFont typeface="Arial" pitchFamily="34" charset="0"/>
              <a:buChar char="•"/>
              <a:defRPr/>
            </a:pPr>
            <a:r>
              <a:rPr lang="en-US" dirty="0"/>
              <a:t>Sampling rate	: 8 000 Hz (8Khz)</a:t>
            </a:r>
          </a:p>
          <a:p>
            <a:pPr marL="342900" indent="-342900">
              <a:buFont typeface="Arial" pitchFamily="34" charset="0"/>
              <a:buChar char="•"/>
              <a:defRPr/>
            </a:pPr>
            <a:r>
              <a:rPr lang="en-US" dirty="0"/>
              <a:t>Bit depth	: 8 bits</a:t>
            </a:r>
          </a:p>
        </p:txBody>
      </p:sp>
      <p:sp>
        <p:nvSpPr>
          <p:cNvPr id="7" name="Rectangle 6"/>
          <p:cNvSpPr/>
          <p:nvPr/>
        </p:nvSpPr>
        <p:spPr>
          <a:xfrm>
            <a:off x="6035039" y="4141470"/>
            <a:ext cx="4984029" cy="1508105"/>
          </a:xfrm>
          <a:prstGeom prst="rect">
            <a:avLst/>
          </a:prstGeom>
        </p:spPr>
        <p:txBody>
          <a:bodyPr wrap="square">
            <a:spAutoFit/>
          </a:bodyPr>
          <a:lstStyle/>
          <a:p>
            <a:pPr marL="342900" indent="-342900">
              <a:defRPr/>
            </a:pPr>
            <a:r>
              <a:rPr lang="en-US" sz="2000" b="1" dirty="0">
                <a:solidFill>
                  <a:srgbClr val="4B4B4B"/>
                </a:solidFill>
                <a:latin typeface="Carnas Light"/>
                <a:cs typeface="Carnas Light"/>
              </a:rPr>
              <a:t>Audios configurations</a:t>
            </a:r>
          </a:p>
          <a:p>
            <a:pPr marL="342900" indent="-342900">
              <a:buFont typeface="Wingdings" pitchFamily="2" charset="2"/>
              <a:buChar char="Ø"/>
              <a:defRPr/>
            </a:pPr>
            <a:r>
              <a:rPr lang="en-US" dirty="0">
                <a:solidFill>
                  <a:srgbClr val="4B4B4B"/>
                </a:solidFill>
                <a:latin typeface="Carnas Light"/>
                <a:cs typeface="Carnas Light"/>
              </a:rPr>
              <a:t>In </a:t>
            </a:r>
            <a:r>
              <a:rPr lang="en-US" dirty="0">
                <a:latin typeface="Carnas Light"/>
                <a:cs typeface="Carnas Light"/>
              </a:rPr>
              <a:t>Syne User Management</a:t>
            </a:r>
            <a:r>
              <a:rPr lang="en-US" dirty="0">
                <a:solidFill>
                  <a:srgbClr val="4B4B4B"/>
                </a:solidFill>
                <a:latin typeface="Carnas Light"/>
                <a:cs typeface="Carnas Light"/>
              </a:rPr>
              <a:t> application elements (audio, menu etc )</a:t>
            </a:r>
          </a:p>
          <a:p>
            <a:pPr marL="342900" indent="-342900">
              <a:buFont typeface="Wingdings" pitchFamily="2" charset="2"/>
              <a:buChar char="Ø"/>
              <a:defRPr/>
            </a:pPr>
            <a:r>
              <a:rPr lang="en-US" dirty="0">
                <a:solidFill>
                  <a:srgbClr val="4B4B4B"/>
                </a:solidFill>
                <a:latin typeface="Carnas Light"/>
                <a:cs typeface="Carnas Light"/>
              </a:rPr>
              <a:t>In Client Callflow XML (Messages , Speakit, </a:t>
            </a:r>
          </a:p>
          <a:p>
            <a:pPr marL="342900" indent="-342900">
              <a:defRPr/>
            </a:pPr>
            <a:r>
              <a:rPr lang="en-US" dirty="0">
                <a:solidFill>
                  <a:srgbClr val="4B4B4B"/>
                </a:solidFill>
                <a:latin typeface="Carnas Light"/>
                <a:cs typeface="Carnas Light"/>
              </a:rPr>
              <a:t>	Menu .)</a:t>
            </a:r>
          </a:p>
        </p:txBody>
      </p:sp>
    </p:spTree>
    <p:extLst>
      <p:ext uri="{BB962C8B-B14F-4D97-AF65-F5344CB8AC3E}">
        <p14:creationId xmlns:p14="http://schemas.microsoft.com/office/powerpoint/2010/main" val="1988078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US" b="1" dirty="0"/>
              <a:t>Call Type logging / Reporting</a:t>
            </a:r>
          </a:p>
        </p:txBody>
      </p:sp>
      <p:sp>
        <p:nvSpPr>
          <p:cNvPr id="4" name="Slide Number Placeholder 3"/>
          <p:cNvSpPr>
            <a:spLocks noGrp="1"/>
          </p:cNvSpPr>
          <p:nvPr>
            <p:ph type="sldNum" sz="quarter" idx="4"/>
          </p:nvPr>
        </p:nvSpPr>
        <p:spPr/>
        <p:txBody>
          <a:bodyPr/>
          <a:lstStyle/>
          <a:p>
            <a:fld id="{7591F48A-A635-4EA2-8E7E-325C9425C81C}" type="slidenum">
              <a:rPr lang="en-US" smtClean="0"/>
              <a:pPr/>
              <a:t>39</a:t>
            </a:fld>
            <a:endParaRPr lang="en-US" dirty="0"/>
          </a:p>
        </p:txBody>
      </p:sp>
      <p:sp>
        <p:nvSpPr>
          <p:cNvPr id="9" name="Rectangle 8"/>
          <p:cNvSpPr/>
          <p:nvPr/>
        </p:nvSpPr>
        <p:spPr>
          <a:xfrm>
            <a:off x="714375" y="970716"/>
            <a:ext cx="10687049" cy="5355312"/>
          </a:xfrm>
          <a:prstGeom prst="rect">
            <a:avLst/>
          </a:prstGeom>
        </p:spPr>
        <p:txBody>
          <a:bodyPr wrap="square">
            <a:spAutoFit/>
          </a:bodyPr>
          <a:lstStyle/>
          <a:p>
            <a:pPr marL="342900" indent="-342900">
              <a:buFont typeface="Wingdings" pitchFamily="2" charset="2"/>
              <a:buChar char="Ø"/>
              <a:defRPr/>
            </a:pPr>
            <a:r>
              <a:rPr lang="en-US" dirty="0">
                <a:latin typeface="Carnas Light" panose="02000503000000020004" charset="0"/>
              </a:rPr>
              <a:t>How CallTypes / Peg logging works</a:t>
            </a:r>
          </a:p>
          <a:p>
            <a:pPr marL="800100" lvl="1" indent="-342900">
              <a:buFont typeface="Courier New" pitchFamily="49" charset="0"/>
              <a:buChar char="o"/>
              <a:defRPr/>
            </a:pPr>
            <a:r>
              <a:rPr lang="en-US" dirty="0">
                <a:latin typeface="Carnas Light" panose="02000503000000020004" charset="0"/>
              </a:rPr>
              <a:t>	Call types are 4 digit value used to identify the touch-point in VSS client flow</a:t>
            </a:r>
          </a:p>
          <a:p>
            <a:pPr marL="800100" lvl="1" indent="-342900">
              <a:buFont typeface="Courier New" pitchFamily="49" charset="0"/>
              <a:buChar char="o"/>
              <a:defRPr/>
            </a:pPr>
            <a:r>
              <a:rPr lang="en-US" dirty="0">
                <a:latin typeface="Carnas Light" panose="02000503000000020004" charset="0"/>
              </a:rPr>
              <a:t>	Syne User Management application logs the calltypes based on the caller traversal in the Voice flow. </a:t>
            </a:r>
          </a:p>
          <a:p>
            <a:pPr marL="342900" indent="-342900">
              <a:defRPr/>
            </a:pPr>
            <a:endParaRPr lang="en-US" dirty="0">
              <a:latin typeface="Carnas Light" panose="02000503000000020004" charset="0"/>
            </a:endParaRPr>
          </a:p>
          <a:p>
            <a:pPr marL="800100" lvl="1" indent="-342900">
              <a:defRPr/>
            </a:pPr>
            <a:r>
              <a:rPr lang="en-US" dirty="0">
                <a:latin typeface="Carnas Light" panose="02000503000000020004" charset="0"/>
              </a:rPr>
              <a:t>Syne User </a:t>
            </a:r>
            <a:r>
              <a:rPr lang="en-US" dirty="0" err="1">
                <a:latin typeface="Carnas Light" panose="02000503000000020004" charset="0"/>
              </a:rPr>
              <a:t>ManagementApp</a:t>
            </a:r>
            <a:r>
              <a:rPr lang="en-US" dirty="0">
                <a:latin typeface="Carnas Light" panose="02000503000000020004" charset="0"/>
              </a:rPr>
              <a:t> </a:t>
            </a:r>
            <a:r>
              <a:rPr lang="en-US" dirty="0">
                <a:latin typeface="Carnas Light" panose="02000503000000020004" charset="0"/>
                <a:sym typeface="Wingdings" pitchFamily="2" charset="2"/>
              </a:rPr>
              <a:t> ReportAction.aspx </a:t>
            </a:r>
            <a:r>
              <a:rPr lang="en-US" dirty="0" err="1">
                <a:latin typeface="Carnas Light" panose="02000503000000020004" charset="0"/>
                <a:sym typeface="Wingdings" pitchFamily="2" charset="2"/>
              </a:rPr>
              <a:t>VoiceWCFUtility</a:t>
            </a:r>
            <a:r>
              <a:rPr lang="en-US" dirty="0">
                <a:latin typeface="Carnas Light" panose="02000503000000020004" charset="0"/>
                <a:sym typeface="Wingdings" pitchFamily="2" charset="2"/>
              </a:rPr>
              <a:t> Service  async call to DB SP </a:t>
            </a:r>
            <a:r>
              <a:rPr lang="en-US" dirty="0" err="1">
                <a:latin typeface="Carnas Light" panose="02000503000000020004" charset="0"/>
                <a:sym typeface="Wingdings" pitchFamily="2" charset="2"/>
              </a:rPr>
              <a:t>iActionLog</a:t>
            </a:r>
            <a:r>
              <a:rPr lang="en-US" dirty="0">
                <a:latin typeface="Carnas Light" panose="02000503000000020004" charset="0"/>
                <a:sym typeface="Wingdings" pitchFamily="2" charset="2"/>
              </a:rPr>
              <a:t> Syne User </a:t>
            </a:r>
            <a:r>
              <a:rPr lang="en-US" dirty="0" err="1">
                <a:latin typeface="Carnas Light" panose="02000503000000020004" charset="0"/>
                <a:sym typeface="Wingdings" pitchFamily="2" charset="2"/>
              </a:rPr>
              <a:t>ManagementUtilsConfig.ActionLog</a:t>
            </a:r>
            <a:r>
              <a:rPr lang="en-US" dirty="0">
                <a:latin typeface="Carnas Light" panose="02000503000000020004" charset="0"/>
                <a:sym typeface="Wingdings" pitchFamily="2" charset="2"/>
              </a:rPr>
              <a:t> table</a:t>
            </a:r>
          </a:p>
          <a:p>
            <a:pPr marL="342900" indent="-342900">
              <a:defRPr/>
            </a:pPr>
            <a:endParaRPr lang="en-US" dirty="0">
              <a:latin typeface="Carnas Light" panose="02000503000000020004" charset="0"/>
            </a:endParaRPr>
          </a:p>
          <a:p>
            <a:pPr marL="342900" indent="-342900">
              <a:buFont typeface="Wingdings" pitchFamily="2" charset="2"/>
              <a:buChar char="Ø"/>
              <a:defRPr/>
            </a:pPr>
            <a:r>
              <a:rPr lang="en-US" dirty="0">
                <a:latin typeface="Carnas Light" panose="02000503000000020004" charset="0"/>
              </a:rPr>
              <a:t>Caller Activity can be traced by querying specific calltypes. </a:t>
            </a:r>
          </a:p>
          <a:p>
            <a:pPr marL="342900" indent="-342900">
              <a:buFont typeface="Wingdings" pitchFamily="2" charset="2"/>
              <a:buChar char="Ø"/>
              <a:defRPr/>
            </a:pPr>
            <a:r>
              <a:rPr lang="en-US" dirty="0">
                <a:latin typeface="Carnas Light" panose="02000503000000020004" charset="0"/>
              </a:rPr>
              <a:t>Calltypes logging also help to save the notes for notifications in iCare (CSR UI) .</a:t>
            </a:r>
          </a:p>
          <a:p>
            <a:pPr marL="342900" indent="-342900">
              <a:buFont typeface="Wingdings" pitchFamily="2" charset="2"/>
              <a:buChar char="Ø"/>
              <a:defRPr/>
            </a:pPr>
            <a:r>
              <a:rPr lang="en-US" dirty="0">
                <a:latin typeface="Carnas Light" panose="02000503000000020004" charset="0"/>
              </a:rPr>
              <a:t>The other critical information like VXML Server IP, transfer label, PCC, HOO flags, ANI, MDN, ClaimId, Input selction in Menu etc are also saved against specific calltypes in ActionLog table.</a:t>
            </a:r>
          </a:p>
          <a:p>
            <a:pPr marL="342900" indent="-342900">
              <a:buFont typeface="Wingdings" pitchFamily="2" charset="2"/>
              <a:buChar char="Ø"/>
              <a:defRPr/>
            </a:pPr>
            <a:r>
              <a:rPr lang="en-US" dirty="0">
                <a:latin typeface="Carnas Light" panose="02000503000000020004" charset="0"/>
              </a:rPr>
              <a:t>Some Important Parameters to understand for tracking calltypes </a:t>
            </a:r>
          </a:p>
          <a:p>
            <a:pPr marL="800100" lvl="1" indent="-342900">
              <a:defRPr/>
            </a:pPr>
            <a:r>
              <a:rPr lang="en-US" dirty="0">
                <a:latin typeface="Carnas Light" panose="02000503000000020004" charset="0"/>
              </a:rPr>
              <a:t>Syne User </a:t>
            </a:r>
            <a:r>
              <a:rPr lang="en-US" dirty="0" err="1">
                <a:latin typeface="Carnas Light" panose="02000503000000020004" charset="0"/>
              </a:rPr>
              <a:t>ManagementCallId</a:t>
            </a:r>
            <a:r>
              <a:rPr lang="en-US" dirty="0">
                <a:latin typeface="Carnas Light" panose="02000503000000020004" charset="0"/>
              </a:rPr>
              <a:t>, RouterCallKey, RouterCallDay, Outcome, CallPathIndicator</a:t>
            </a:r>
          </a:p>
          <a:p>
            <a:pPr marL="342900" indent="-342900">
              <a:buFont typeface="Wingdings" pitchFamily="2" charset="2"/>
              <a:buChar char="Ø"/>
              <a:defRPr/>
            </a:pPr>
            <a:endParaRPr lang="en-US" dirty="0">
              <a:latin typeface="Carnas Light" panose="02000503000000020004" charset="0"/>
            </a:endParaRPr>
          </a:p>
          <a:p>
            <a:pPr marL="342900" indent="-342900">
              <a:buFont typeface="Wingdings" pitchFamily="2" charset="2"/>
              <a:buChar char="Ø"/>
              <a:defRPr/>
            </a:pPr>
            <a:r>
              <a:rPr lang="en-US" dirty="0">
                <a:latin typeface="Carnas Light" panose="02000503000000020004" charset="0"/>
              </a:rPr>
              <a:t>Database for Calltypes </a:t>
            </a:r>
          </a:p>
          <a:p>
            <a:pPr marL="800100" lvl="1" indent="-342900">
              <a:buFont typeface="Courier New" pitchFamily="49" charset="0"/>
              <a:buChar char="o"/>
              <a:defRPr/>
            </a:pPr>
            <a:r>
              <a:rPr lang="en-US" dirty="0">
                <a:latin typeface="Carnas Light" panose="02000503000000020004" charset="0"/>
              </a:rPr>
              <a:t>QA : QADB03\SQL2005\Syne User </a:t>
            </a:r>
            <a:r>
              <a:rPr lang="en-US" dirty="0" err="1">
                <a:latin typeface="Carnas Light" panose="02000503000000020004" charset="0"/>
              </a:rPr>
              <a:t>ManagementLogging</a:t>
            </a:r>
            <a:r>
              <a:rPr lang="en-US" dirty="0">
                <a:latin typeface="Carnas Light" panose="02000503000000020004" charset="0"/>
              </a:rPr>
              <a:t>\</a:t>
            </a:r>
            <a:r>
              <a:rPr lang="en-US" dirty="0" err="1">
                <a:latin typeface="Carnas Light" panose="02000503000000020004" charset="0"/>
              </a:rPr>
              <a:t>ActionLog</a:t>
            </a:r>
            <a:endParaRPr lang="en-US" dirty="0">
              <a:latin typeface="Carnas Light" panose="02000503000000020004" charset="0"/>
            </a:endParaRPr>
          </a:p>
          <a:p>
            <a:pPr marL="800100" lvl="1" indent="-342900">
              <a:buFont typeface="Courier New" pitchFamily="49" charset="0"/>
              <a:buChar char="o"/>
              <a:defRPr/>
            </a:pPr>
            <a:r>
              <a:rPr lang="en-US" dirty="0">
                <a:latin typeface="Carnas Light" panose="02000503000000020004" charset="0"/>
              </a:rPr>
              <a:t>PROD: </a:t>
            </a:r>
            <a:r>
              <a:rPr lang="en-US" dirty="0" err="1">
                <a:latin typeface="Carnas Light" panose="02000503000000020004" charset="0"/>
              </a:rPr>
              <a:t>ndcsunSyne</a:t>
            </a:r>
            <a:r>
              <a:rPr lang="en-US" dirty="0">
                <a:latin typeface="Carnas Light" panose="02000503000000020004" charset="0"/>
              </a:rPr>
              <a:t> User Management001sg2\</a:t>
            </a:r>
            <a:r>
              <a:rPr lang="en-US" dirty="0" err="1">
                <a:latin typeface="Carnas Light" panose="02000503000000020004" charset="0"/>
              </a:rPr>
              <a:t>adhoc</a:t>
            </a:r>
            <a:r>
              <a:rPr lang="en-US" dirty="0">
                <a:latin typeface="Carnas Light" panose="02000503000000020004" charset="0"/>
              </a:rPr>
              <a:t>\</a:t>
            </a:r>
            <a:r>
              <a:rPr lang="en-US" dirty="0">
                <a:latin typeface="Carnas Light" panose="02000503000000020004" charset="0"/>
                <a:sym typeface="Wingdings" pitchFamily="2" charset="2"/>
              </a:rPr>
              <a:t>Syne User </a:t>
            </a:r>
            <a:r>
              <a:rPr lang="en-US" dirty="0" err="1">
                <a:latin typeface="Carnas Light" panose="02000503000000020004" charset="0"/>
                <a:sym typeface="Wingdings" pitchFamily="2" charset="2"/>
              </a:rPr>
              <a:t>ManagementUtilsConfig.ActionLog</a:t>
            </a:r>
            <a:endParaRPr lang="en-US" dirty="0">
              <a:latin typeface="Carnas Light" panose="02000503000000020004" charset="0"/>
            </a:endParaRPr>
          </a:p>
        </p:txBody>
      </p:sp>
    </p:spTree>
    <p:extLst>
      <p:ext uri="{BB962C8B-B14F-4D97-AF65-F5344CB8AC3E}">
        <p14:creationId xmlns:p14="http://schemas.microsoft.com/office/powerpoint/2010/main" val="19880782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r>
              <a:rPr lang="en-US" b="1" dirty="0"/>
              <a:t>Syne User Management Framework Architecture</a:t>
            </a:r>
          </a:p>
        </p:txBody>
      </p:sp>
      <p:sp>
        <p:nvSpPr>
          <p:cNvPr id="15" name="Content Placeholder 2"/>
          <p:cNvSpPr>
            <a:spLocks noGrp="1"/>
          </p:cNvSpPr>
          <p:nvPr>
            <p:ph sz="quarter" idx="11"/>
          </p:nvPr>
        </p:nvSpPr>
        <p:spPr>
          <a:solidFill>
            <a:schemeClr val="tx1">
              <a:lumMod val="20000"/>
              <a:lumOff val="80000"/>
            </a:schemeClr>
          </a:solidFill>
        </p:spPr>
        <p:txBody>
          <a:bodyPr lIns="0" rIns="0"/>
          <a:lstStyle/>
          <a:p>
            <a:pPr marL="285750" indent="-285750">
              <a:buFont typeface="Wingdings" pitchFamily="2" charset="2"/>
              <a:buChar char="Ø"/>
            </a:pPr>
            <a:r>
              <a:rPr>
                <a:solidFill>
                  <a:schemeClr val="tx1"/>
                </a:solidFill>
              </a:rPr>
              <a:t>Course Content: (Session 2)</a:t>
            </a:r>
          </a:p>
        </p:txBody>
      </p:sp>
      <p:sp>
        <p:nvSpPr>
          <p:cNvPr id="4" name="Slide Number Placeholder 3"/>
          <p:cNvSpPr>
            <a:spLocks noGrp="1"/>
          </p:cNvSpPr>
          <p:nvPr>
            <p:ph type="sldNum" sz="quarter" idx="4"/>
          </p:nvPr>
        </p:nvSpPr>
        <p:spPr/>
        <p:txBody>
          <a:bodyPr/>
          <a:lstStyle/>
          <a:p>
            <a:fld id="{7591F48A-A635-4EA2-8E7E-325C9425C81C}" type="slidenum">
              <a:rPr lang="en-US" smtClean="0"/>
              <a:pPr/>
              <a:t>4</a:t>
            </a:fld>
            <a:endParaRPr lang="en-US" dirty="0"/>
          </a:p>
        </p:txBody>
      </p:sp>
      <p:sp>
        <p:nvSpPr>
          <p:cNvPr id="2" name="Text Placeholder 1"/>
          <p:cNvSpPr>
            <a:spLocks noGrp="1"/>
          </p:cNvSpPr>
          <p:nvPr>
            <p:ph type="body" sz="quarter" idx="12"/>
          </p:nvPr>
        </p:nvSpPr>
        <p:spPr>
          <a:xfrm>
            <a:off x="1046957" y="1047750"/>
            <a:ext cx="10189282" cy="5215890"/>
          </a:xfrm>
        </p:spPr>
        <p:txBody>
          <a:bodyPr lIns="91440"/>
          <a:lstStyle/>
          <a:p>
            <a:pPr marL="285750" lvl="1" indent="-285750">
              <a:spcBef>
                <a:spcPts val="1000"/>
              </a:spcBef>
              <a:buClrTx/>
              <a:buSzTx/>
              <a:buFont typeface="Wingdings" panose="05000000000000000000" pitchFamily="2" charset="2"/>
              <a:buChar char="§"/>
            </a:pPr>
            <a:r>
              <a:rPr lang="en-US" sz="2400" b="1" dirty="0">
                <a:latin typeface="Carnas Light" charset="0"/>
                <a:cs typeface="Carnas Medium"/>
              </a:rPr>
              <a:t>Syne User Management Architecture </a:t>
            </a:r>
            <a:r>
              <a:rPr lang="en-IN" sz="2400" b="1" dirty="0">
                <a:latin typeface="Carnas Light" charset="0"/>
                <a:cs typeface="Carnas Medium"/>
              </a:rPr>
              <a:t>Walkthrough</a:t>
            </a:r>
            <a:endParaRPr lang="en-US" sz="2400" b="1" dirty="0">
              <a:latin typeface="Carnas Light" charset="0"/>
              <a:cs typeface="Carnas Medium"/>
            </a:endParaRPr>
          </a:p>
          <a:p>
            <a:pPr marL="285750" lvl="1" indent="-285750">
              <a:spcBef>
                <a:spcPts val="1000"/>
              </a:spcBef>
              <a:buClrTx/>
              <a:buSzTx/>
              <a:buFont typeface="Wingdings" panose="05000000000000000000" pitchFamily="2" charset="2"/>
              <a:buChar char="§"/>
            </a:pPr>
            <a:r>
              <a:rPr lang="en-US" sz="2400" b="1" dirty="0">
                <a:latin typeface="Carnas Light" charset="0"/>
                <a:cs typeface="Carnas Medium"/>
              </a:rPr>
              <a:t>Detail Design Development and Functionality Understanding of each module</a:t>
            </a:r>
          </a:p>
          <a:p>
            <a:pPr marL="285750" lvl="1" indent="-285750">
              <a:spcBef>
                <a:spcPts val="1000"/>
              </a:spcBef>
              <a:buClrTx/>
              <a:buSzTx/>
              <a:buFont typeface="Wingdings" pitchFamily="2" charset="2"/>
              <a:buChar char="v"/>
            </a:pPr>
            <a:endParaRPr lang="en-US" sz="1800" b="1" dirty="0"/>
          </a:p>
          <a:p>
            <a:pPr marL="0" lvl="1" indent="0">
              <a:spcBef>
                <a:spcPts val="1000"/>
              </a:spcBef>
              <a:buClrTx/>
              <a:buSzTx/>
              <a:buNone/>
            </a:pPr>
            <a:endParaRPr lang="en-US" sz="1800" b="1" dirty="0"/>
          </a:p>
        </p:txBody>
      </p:sp>
      <p:grpSp>
        <p:nvGrpSpPr>
          <p:cNvPr id="7" name="Group 17"/>
          <p:cNvGrpSpPr/>
          <p:nvPr/>
        </p:nvGrpSpPr>
        <p:grpSpPr>
          <a:xfrm>
            <a:off x="1398073" y="2266564"/>
            <a:ext cx="9220425" cy="347844"/>
            <a:chOff x="1066800" y="1258208"/>
            <a:chExt cx="7929149" cy="509692"/>
          </a:xfrm>
        </p:grpSpPr>
        <p:sp>
          <p:nvSpPr>
            <p:cNvPr id="25" name="Flowchart: Process 4"/>
            <p:cNvSpPr/>
            <p:nvPr/>
          </p:nvSpPr>
          <p:spPr bwMode="auto">
            <a:xfrm>
              <a:off x="1066800" y="1258208"/>
              <a:ext cx="1219200" cy="425211"/>
            </a:xfrm>
            <a:prstGeom prst="flowChartProcess">
              <a:avLst/>
            </a:prstGeom>
            <a:solidFill>
              <a:srgbClr val="FFC000"/>
            </a:solidFill>
            <a:ln>
              <a:solidFill>
                <a:schemeClr val="accent3">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fontAlgn="auto">
                <a:lnSpc>
                  <a:spcPts val="900"/>
                </a:lnSpc>
                <a:spcBef>
                  <a:spcPts val="0"/>
                </a:spcBef>
                <a:spcAft>
                  <a:spcPts val="0"/>
                </a:spcAft>
              </a:pPr>
              <a:r>
                <a:rPr lang="en-US" sz="1100" b="1" dirty="0">
                  <a:solidFill>
                    <a:srgbClr val="000000"/>
                  </a:solidFill>
                  <a:latin typeface="Calibri" panose="020F0502020204030204" pitchFamily="34" charset="0"/>
                </a:rPr>
                <a:t> INPUT  UNIT</a:t>
              </a:r>
              <a:endParaRPr lang="en-IN" sz="1100" b="1" dirty="0">
                <a:solidFill>
                  <a:srgbClr val="000000"/>
                </a:solidFill>
                <a:latin typeface="Calibri" panose="020F0502020204030204" pitchFamily="34" charset="0"/>
              </a:endParaRPr>
            </a:p>
          </p:txBody>
        </p:sp>
        <p:sp>
          <p:nvSpPr>
            <p:cNvPr id="26" name="TextBox 13"/>
            <p:cNvSpPr txBox="1"/>
            <p:nvPr/>
          </p:nvSpPr>
          <p:spPr bwMode="auto">
            <a:xfrm>
              <a:off x="2308466" y="1316916"/>
              <a:ext cx="6687483" cy="450984"/>
            </a:xfrm>
            <a:prstGeom prst="rect">
              <a:avLst/>
            </a:prstGeom>
            <a:noFill/>
            <a:ln>
              <a:miter lim="800000"/>
              <a:headEnd/>
              <a:tailEnd/>
            </a:ln>
          </p:spPr>
          <p:txBody>
            <a:bodyPr vert="horz" wrap="square" lIns="91440" tIns="45720" rIns="91440" bIns="45720" numCol="1" rtlCol="0" anchor="t" anchorCtr="0" compatLnSpc="1">
              <a:prstTxWarp prst="textNoShape">
                <a:avLst/>
              </a:prstTxWarp>
              <a:spAutoFit/>
            </a:bodyPr>
            <a:lstStyle/>
            <a:p>
              <a:r>
                <a:rPr lang="en-US" sz="1400" dirty="0">
                  <a:latin typeface="Calibri" panose="020F0502020204030204" pitchFamily="34" charset="0"/>
                  <a:ea typeface="Verdana" pitchFamily="34" charset="0"/>
                  <a:cs typeface="Verdana" pitchFamily="34" charset="0"/>
                </a:rPr>
                <a:t>Input unit consist of UML, Configurator, Server </a:t>
              </a:r>
              <a:r>
                <a:rPr lang="en-US" sz="1400" dirty="0" err="1">
                  <a:latin typeface="Calibri" panose="020F0502020204030204" pitchFamily="34" charset="0"/>
                  <a:ea typeface="Verdana" pitchFamily="34" charset="0"/>
                  <a:cs typeface="Verdana" pitchFamily="34" charset="0"/>
                </a:rPr>
                <a:t>Xmls</a:t>
              </a:r>
              <a:endParaRPr lang="en-IN" sz="1400" dirty="0">
                <a:latin typeface="Calibri" panose="020F0502020204030204" pitchFamily="34" charset="0"/>
                <a:ea typeface="Verdana" pitchFamily="34" charset="0"/>
                <a:cs typeface="Verdana" pitchFamily="34" charset="0"/>
              </a:endParaRPr>
            </a:p>
          </p:txBody>
        </p:sp>
      </p:grpSp>
      <p:grpSp>
        <p:nvGrpSpPr>
          <p:cNvPr id="8" name="Group 18"/>
          <p:cNvGrpSpPr/>
          <p:nvPr/>
        </p:nvGrpSpPr>
        <p:grpSpPr>
          <a:xfrm>
            <a:off x="1371948" y="3030995"/>
            <a:ext cx="9376517" cy="547832"/>
            <a:chOff x="1044327" y="2431362"/>
            <a:chExt cx="8065751" cy="904615"/>
          </a:xfrm>
        </p:grpSpPr>
        <p:sp>
          <p:nvSpPr>
            <p:cNvPr id="23" name="Flowchart: Process 5"/>
            <p:cNvSpPr/>
            <p:nvPr/>
          </p:nvSpPr>
          <p:spPr bwMode="auto">
            <a:xfrm>
              <a:off x="1044327" y="2431362"/>
              <a:ext cx="1219200" cy="487680"/>
            </a:xfrm>
            <a:prstGeom prst="flowChartProcess">
              <a:avLst/>
            </a:prstGeom>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fontAlgn="auto">
                <a:lnSpc>
                  <a:spcPts val="900"/>
                </a:lnSpc>
                <a:spcBef>
                  <a:spcPts val="0"/>
                </a:spcBef>
                <a:spcAft>
                  <a:spcPts val="0"/>
                </a:spcAft>
              </a:pPr>
              <a:r>
                <a:rPr lang="en-US" sz="1100" b="1" dirty="0">
                  <a:solidFill>
                    <a:srgbClr val="000000"/>
                  </a:solidFill>
                  <a:latin typeface="Calibri" panose="020F0502020204030204" pitchFamily="34" charset="0"/>
                </a:rPr>
                <a:t> PROCESSING UNIT</a:t>
              </a:r>
              <a:endParaRPr lang="en-IN" sz="1100" b="1" dirty="0">
                <a:solidFill>
                  <a:srgbClr val="000000"/>
                </a:solidFill>
                <a:latin typeface="Calibri" panose="020F0502020204030204" pitchFamily="34" charset="0"/>
                <a:cs typeface="Tahoma" pitchFamily="34" charset="0"/>
              </a:endParaRPr>
            </a:p>
          </p:txBody>
        </p:sp>
        <p:sp>
          <p:nvSpPr>
            <p:cNvPr id="24" name="Rectangle 14"/>
            <p:cNvSpPr/>
            <p:nvPr/>
          </p:nvSpPr>
          <p:spPr>
            <a:xfrm>
              <a:off x="2319710" y="2472003"/>
              <a:ext cx="6790368" cy="863974"/>
            </a:xfrm>
            <a:prstGeom prst="rect">
              <a:avLst/>
            </a:prstGeom>
          </p:spPr>
          <p:txBody>
            <a:bodyPr wrap="square">
              <a:spAutoFit/>
            </a:bodyPr>
            <a:lstStyle/>
            <a:p>
              <a:pPr>
                <a:spcBef>
                  <a:spcPct val="20000"/>
                </a:spcBef>
                <a:buClr>
                  <a:srgbClr val="FF6600"/>
                </a:buClr>
              </a:pPr>
              <a:r>
                <a:rPr lang="en-US" sz="1400" dirty="0">
                  <a:latin typeface="Calibri" panose="020F0502020204030204" pitchFamily="34" charset="0"/>
                  <a:ea typeface="Verdana" pitchFamily="34" charset="0"/>
                  <a:cs typeface="Verdana" pitchFamily="34" charset="0"/>
                </a:rPr>
                <a:t>Loads Application Specific Library required for Script execution and fetch the required details from DB (Execution engine runs the script according to the workflow)</a:t>
              </a:r>
              <a:endParaRPr lang="en-IN" sz="1400" dirty="0">
                <a:latin typeface="Calibri" panose="020F0502020204030204" pitchFamily="34" charset="0"/>
                <a:ea typeface="Verdana" pitchFamily="34" charset="0"/>
                <a:cs typeface="Verdana" pitchFamily="34" charset="0"/>
              </a:endParaRPr>
            </a:p>
          </p:txBody>
        </p:sp>
      </p:grpSp>
      <p:sp>
        <p:nvSpPr>
          <p:cNvPr id="22" name="Rectangle 15"/>
          <p:cNvSpPr/>
          <p:nvPr/>
        </p:nvSpPr>
        <p:spPr>
          <a:xfrm>
            <a:off x="2856785" y="3440838"/>
            <a:ext cx="7307128" cy="307778"/>
          </a:xfrm>
          <a:prstGeom prst="rect">
            <a:avLst/>
          </a:prstGeom>
        </p:spPr>
        <p:txBody>
          <a:bodyPr wrap="square">
            <a:spAutoFit/>
          </a:bodyPr>
          <a:lstStyle/>
          <a:p>
            <a:pPr marL="234950" indent="-234950">
              <a:spcBef>
                <a:spcPct val="20000"/>
              </a:spcBef>
              <a:buClr>
                <a:srgbClr val="FF6600"/>
              </a:buClr>
            </a:pPr>
            <a:endParaRPr lang="en-IN" sz="1400" dirty="0">
              <a:latin typeface="Calibri" panose="020F0502020204030204" pitchFamily="34" charset="0"/>
              <a:ea typeface="Verdana" pitchFamily="34" charset="0"/>
              <a:cs typeface="Verdana" pitchFamily="34" charset="0"/>
            </a:endParaRPr>
          </a:p>
        </p:txBody>
      </p:sp>
      <p:grpSp>
        <p:nvGrpSpPr>
          <p:cNvPr id="10" name="Group 20"/>
          <p:cNvGrpSpPr/>
          <p:nvPr/>
        </p:nvGrpSpPr>
        <p:grpSpPr>
          <a:xfrm>
            <a:off x="1387436" y="3520210"/>
            <a:ext cx="8791603" cy="360377"/>
            <a:chOff x="1057664" y="3447710"/>
            <a:chExt cx="7550930" cy="595076"/>
          </a:xfrm>
        </p:grpSpPr>
        <p:sp>
          <p:nvSpPr>
            <p:cNvPr id="19" name="Flowchart: Process 7">
              <a:hlinkClick r:id="rId2" action="ppaction://hlinksldjump"/>
            </p:cNvPr>
            <p:cNvSpPr/>
            <p:nvPr/>
          </p:nvSpPr>
          <p:spPr bwMode="auto">
            <a:xfrm>
              <a:off x="1057664" y="3447710"/>
              <a:ext cx="1219200" cy="487681"/>
            </a:xfrm>
            <a:prstGeom prst="flowChartProcess">
              <a:avLst/>
            </a:prstGeom>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solidFill>
                    <a:srgbClr val="000000"/>
                  </a:solidFill>
                  <a:latin typeface="Calibri" panose="020F0502020204030204" pitchFamily="34" charset="0"/>
                </a:rPr>
                <a:t>EXECUTION UNIT</a:t>
              </a:r>
            </a:p>
          </p:txBody>
        </p:sp>
        <p:sp>
          <p:nvSpPr>
            <p:cNvPr id="20" name="Rectangle 19"/>
            <p:cNvSpPr/>
            <p:nvPr/>
          </p:nvSpPr>
          <p:spPr>
            <a:xfrm>
              <a:off x="2332649" y="3534564"/>
              <a:ext cx="6275945" cy="508222"/>
            </a:xfrm>
            <a:prstGeom prst="rect">
              <a:avLst/>
            </a:prstGeom>
          </p:spPr>
          <p:txBody>
            <a:bodyPr wrap="square">
              <a:spAutoFit/>
            </a:bodyPr>
            <a:lstStyle/>
            <a:p>
              <a:pPr marL="234950" indent="-234950">
                <a:spcBef>
                  <a:spcPct val="20000"/>
                </a:spcBef>
                <a:buClr>
                  <a:srgbClr val="FF6600"/>
                </a:buClr>
              </a:pPr>
              <a:r>
                <a:rPr lang="en-US" sz="1400" dirty="0">
                  <a:latin typeface="Calibri" panose="020F0502020204030204" pitchFamily="34" charset="0"/>
                  <a:ea typeface="Verdana" pitchFamily="34" charset="0"/>
                  <a:cs typeface="Verdana" pitchFamily="34" charset="0"/>
                </a:rPr>
                <a:t>Logs the Report to test management tool and creating HTML reports</a:t>
              </a:r>
              <a:endParaRPr lang="en-IN" sz="1400" dirty="0">
                <a:latin typeface="Calibri" panose="020F0502020204030204" pitchFamily="34" charset="0"/>
                <a:ea typeface="Verdana" pitchFamily="34" charset="0"/>
                <a:cs typeface="Verdana" pitchFamily="34" charset="0"/>
              </a:endParaRPr>
            </a:p>
          </p:txBody>
        </p:sp>
      </p:grpSp>
      <p:grpSp>
        <p:nvGrpSpPr>
          <p:cNvPr id="11" name="Group 22"/>
          <p:cNvGrpSpPr/>
          <p:nvPr/>
        </p:nvGrpSpPr>
        <p:grpSpPr>
          <a:xfrm>
            <a:off x="1387798" y="4406078"/>
            <a:ext cx="8665002" cy="530597"/>
            <a:chOff x="1057861" y="4728901"/>
            <a:chExt cx="7538844" cy="711872"/>
          </a:xfrm>
        </p:grpSpPr>
        <p:sp>
          <p:nvSpPr>
            <p:cNvPr id="17" name="Can 3">
              <a:hlinkClick r:id="rId3" action="ppaction://hlinksldjump"/>
            </p:cNvPr>
            <p:cNvSpPr/>
            <p:nvPr/>
          </p:nvSpPr>
          <p:spPr bwMode="auto">
            <a:xfrm>
              <a:off x="1057861" y="4728901"/>
              <a:ext cx="1262900" cy="669924"/>
            </a:xfrm>
            <a:prstGeom prst="can">
              <a:avLst/>
            </a:prstGeom>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fontAlgn="auto">
                <a:lnSpc>
                  <a:spcPts val="900"/>
                </a:lnSpc>
                <a:spcBef>
                  <a:spcPts val="0"/>
                </a:spcBef>
                <a:spcAft>
                  <a:spcPts val="0"/>
                </a:spcAft>
              </a:pPr>
              <a:r>
                <a:rPr lang="en-US" sz="1100" b="1" dirty="0">
                  <a:solidFill>
                    <a:srgbClr val="000000"/>
                  </a:solidFill>
                  <a:latin typeface="Calibri" panose="020F0502020204030204" pitchFamily="34" charset="0"/>
                </a:rPr>
                <a:t>RULE ENGINE AND  CENTRAL </a:t>
              </a:r>
              <a:r>
                <a:rPr lang="en-US" sz="1100" b="1" dirty="0">
                  <a:solidFill>
                    <a:srgbClr val="000000"/>
                  </a:solidFill>
                  <a:latin typeface="Calibri" panose="020F0502020204030204" pitchFamily="34" charset="0"/>
                  <a:cs typeface="Tahoma" pitchFamily="34" charset="0"/>
                </a:rPr>
                <a:t>DB</a:t>
              </a:r>
              <a:endParaRPr lang="en-IN" sz="1100" b="1" dirty="0">
                <a:solidFill>
                  <a:srgbClr val="000000"/>
                </a:solidFill>
                <a:latin typeface="Calibri" panose="020F0502020204030204" pitchFamily="34" charset="0"/>
                <a:cs typeface="Tahoma" pitchFamily="34" charset="0"/>
              </a:endParaRPr>
            </a:p>
          </p:txBody>
        </p:sp>
        <p:sp>
          <p:nvSpPr>
            <p:cNvPr id="18" name="Rectangle 17"/>
            <p:cNvSpPr/>
            <p:nvPr/>
          </p:nvSpPr>
          <p:spPr>
            <a:xfrm>
              <a:off x="2320761" y="4738791"/>
              <a:ext cx="6275944" cy="701982"/>
            </a:xfrm>
            <a:prstGeom prst="rect">
              <a:avLst/>
            </a:prstGeom>
          </p:spPr>
          <p:txBody>
            <a:bodyPr wrap="square">
              <a:spAutoFit/>
            </a:bodyPr>
            <a:lstStyle/>
            <a:p>
              <a:pPr>
                <a:spcBef>
                  <a:spcPct val="20000"/>
                </a:spcBef>
                <a:buClr>
                  <a:srgbClr val="FF6600"/>
                </a:buClr>
              </a:pPr>
              <a:r>
                <a:rPr lang="en-US" sz="1400" dirty="0">
                  <a:latin typeface="Calibri" panose="020F0502020204030204" pitchFamily="34" charset="0"/>
                  <a:ea typeface="Verdana" pitchFamily="34" charset="0"/>
                  <a:cs typeface="Verdana" pitchFamily="34" charset="0"/>
                </a:rPr>
                <a:t>Stores Object Repository,  Stores Test Scripts in XML format, Stores Database queries, Stores  UI Tools data to Design test cases</a:t>
              </a:r>
              <a:endParaRPr lang="en-IN" sz="1400" dirty="0">
                <a:latin typeface="Calibri" panose="020F0502020204030204" pitchFamily="34" charset="0"/>
                <a:ea typeface="Verdana" pitchFamily="34" charset="0"/>
                <a:cs typeface="Verdana" pitchFamily="34" charset="0"/>
              </a:endParaRPr>
            </a:p>
          </p:txBody>
        </p:sp>
      </p:grpSp>
      <p:grpSp>
        <p:nvGrpSpPr>
          <p:cNvPr id="12" name="Group 26"/>
          <p:cNvGrpSpPr/>
          <p:nvPr/>
        </p:nvGrpSpPr>
        <p:grpSpPr>
          <a:xfrm>
            <a:off x="1387798" y="2640847"/>
            <a:ext cx="9998579" cy="2710534"/>
            <a:chOff x="905346" y="1346984"/>
            <a:chExt cx="8810631" cy="2797383"/>
          </a:xfrm>
        </p:grpSpPr>
        <p:sp>
          <p:nvSpPr>
            <p:cNvPr id="13" name="Flowchart: Process 9"/>
            <p:cNvSpPr/>
            <p:nvPr/>
          </p:nvSpPr>
          <p:spPr bwMode="auto">
            <a:xfrm>
              <a:off x="905346" y="1346984"/>
              <a:ext cx="1262059" cy="304800"/>
            </a:xfrm>
            <a:prstGeom prst="flowChartProcess">
              <a:avLst/>
            </a:prstGeom>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fontAlgn="auto">
                <a:lnSpc>
                  <a:spcPts val="900"/>
                </a:lnSpc>
                <a:spcBef>
                  <a:spcPts val="0"/>
                </a:spcBef>
                <a:spcAft>
                  <a:spcPts val="0"/>
                </a:spcAft>
              </a:pPr>
              <a:r>
                <a:rPr lang="en-US" sz="1100" b="1" dirty="0">
                  <a:solidFill>
                    <a:schemeClr val="tx1"/>
                  </a:solidFill>
                  <a:latin typeface="Calibri" pitchFamily="34" charset="0"/>
                  <a:cs typeface="Calibri" pitchFamily="34" charset="0"/>
                </a:rPr>
                <a:t>INPUT TEST SCRIPT /FILE BUILDER</a:t>
              </a:r>
              <a:endParaRPr lang="en-IN" sz="1100" b="1" dirty="0">
                <a:solidFill>
                  <a:schemeClr val="tx1"/>
                </a:solidFill>
                <a:latin typeface="Calibri" pitchFamily="34" charset="0"/>
                <a:cs typeface="Calibri" pitchFamily="34" charset="0"/>
              </a:endParaRPr>
            </a:p>
          </p:txBody>
        </p:sp>
        <p:sp>
          <p:nvSpPr>
            <p:cNvPr id="16" name="Rectangle 15"/>
            <p:cNvSpPr/>
            <p:nvPr/>
          </p:nvSpPr>
          <p:spPr>
            <a:xfrm>
              <a:off x="2205420" y="3826728"/>
              <a:ext cx="7510557" cy="317639"/>
            </a:xfrm>
            <a:prstGeom prst="rect">
              <a:avLst/>
            </a:prstGeom>
          </p:spPr>
          <p:txBody>
            <a:bodyPr wrap="square">
              <a:spAutoFit/>
            </a:bodyPr>
            <a:lstStyle/>
            <a:p>
              <a:pPr marL="234950" indent="-234950">
                <a:spcBef>
                  <a:spcPct val="20000"/>
                </a:spcBef>
                <a:buClr>
                  <a:srgbClr val="FF6600"/>
                </a:buClr>
              </a:pPr>
              <a:endParaRPr lang="en-IN" sz="1400" dirty="0">
                <a:latin typeface="Calibri" panose="020F0502020204030204" pitchFamily="34" charset="0"/>
                <a:ea typeface="Verdana" pitchFamily="34" charset="0"/>
                <a:cs typeface="Verdana" pitchFamily="34" charset="0"/>
              </a:endParaRPr>
            </a:p>
          </p:txBody>
        </p:sp>
      </p:grpSp>
      <p:sp>
        <p:nvSpPr>
          <p:cNvPr id="27" name="Flowchart: Process 7">
            <a:hlinkClick r:id="rId2" action="ppaction://hlinksldjump"/>
          </p:cNvPr>
          <p:cNvSpPr/>
          <p:nvPr/>
        </p:nvSpPr>
        <p:spPr bwMode="auto">
          <a:xfrm>
            <a:off x="1374009" y="3896304"/>
            <a:ext cx="1419524" cy="406562"/>
          </a:xfrm>
          <a:prstGeom prst="flowChartProcess">
            <a:avLst/>
          </a:prstGeom>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solidFill>
                  <a:srgbClr val="000000"/>
                </a:solidFill>
                <a:latin typeface="Calibri" panose="020F0502020204030204" pitchFamily="34" charset="0"/>
              </a:rPr>
              <a:t> OUTPUT UNIT</a:t>
            </a:r>
          </a:p>
        </p:txBody>
      </p:sp>
      <p:sp>
        <p:nvSpPr>
          <p:cNvPr id="28" name="Rectangle 27"/>
          <p:cNvSpPr/>
          <p:nvPr/>
        </p:nvSpPr>
        <p:spPr>
          <a:xfrm>
            <a:off x="2843730" y="3888291"/>
            <a:ext cx="7213450" cy="523220"/>
          </a:xfrm>
          <a:prstGeom prst="rect">
            <a:avLst/>
          </a:prstGeom>
        </p:spPr>
        <p:txBody>
          <a:bodyPr wrap="square">
            <a:spAutoFit/>
          </a:bodyPr>
          <a:lstStyle/>
          <a:p>
            <a:r>
              <a:rPr lang="en-US" sz="1400" dirty="0">
                <a:latin typeface="Calibri" panose="020F0502020204030204" pitchFamily="34" charset="0"/>
                <a:ea typeface="Verdana" pitchFamily="34" charset="0"/>
                <a:cs typeface="Verdana" pitchFamily="34" charset="0"/>
              </a:rPr>
              <a:t>Output unit takes the output generated by Execution unit for the application and generates the results in the form of HTML/XML/Spreadsheets or the other formats specified in the Config files.</a:t>
            </a:r>
          </a:p>
        </p:txBody>
      </p:sp>
      <p:sp>
        <p:nvSpPr>
          <p:cNvPr id="3" name="Rectangle 2"/>
          <p:cNvSpPr/>
          <p:nvPr/>
        </p:nvSpPr>
        <p:spPr>
          <a:xfrm>
            <a:off x="1013134" y="5142353"/>
            <a:ext cx="6096000" cy="1346010"/>
          </a:xfrm>
          <a:prstGeom prst="rect">
            <a:avLst/>
          </a:prstGeom>
        </p:spPr>
        <p:txBody>
          <a:bodyPr>
            <a:spAutoFit/>
          </a:bodyPr>
          <a:lstStyle/>
          <a:p>
            <a:pPr marL="285750" lvl="1" indent="-285750">
              <a:lnSpc>
                <a:spcPct val="90000"/>
              </a:lnSpc>
              <a:spcBef>
                <a:spcPts val="1000"/>
              </a:spcBef>
              <a:buFont typeface="Wingdings" panose="05000000000000000000" pitchFamily="2" charset="2"/>
              <a:buChar char="§"/>
            </a:pPr>
            <a:r>
              <a:rPr lang="en-US" sz="2400" b="1" dirty="0">
                <a:solidFill>
                  <a:srgbClr val="4B4B4B"/>
                </a:solidFill>
                <a:latin typeface="Carnas Light" charset="0"/>
                <a:cs typeface="Carnas Medium"/>
              </a:rPr>
              <a:t>Test Management Interface</a:t>
            </a:r>
          </a:p>
          <a:p>
            <a:pPr marL="285750" lvl="1" indent="-285750">
              <a:lnSpc>
                <a:spcPct val="90000"/>
              </a:lnSpc>
              <a:spcBef>
                <a:spcPts val="1000"/>
              </a:spcBef>
              <a:buFont typeface="Wingdings" panose="05000000000000000000" pitchFamily="2" charset="2"/>
              <a:buChar char="§"/>
            </a:pPr>
            <a:r>
              <a:rPr lang="en-US" sz="2400" b="1" dirty="0">
                <a:solidFill>
                  <a:srgbClr val="4B4B4B"/>
                </a:solidFill>
                <a:latin typeface="Carnas Light" charset="0"/>
                <a:cs typeface="Carnas Medium"/>
              </a:rPr>
              <a:t>Software Interface adapter Module</a:t>
            </a:r>
          </a:p>
          <a:p>
            <a:pPr marL="285750" lvl="1" indent="-285750">
              <a:lnSpc>
                <a:spcPct val="90000"/>
              </a:lnSpc>
              <a:spcBef>
                <a:spcPts val="1000"/>
              </a:spcBef>
              <a:buFont typeface="Wingdings" panose="05000000000000000000" pitchFamily="2" charset="2"/>
              <a:buChar char="§"/>
            </a:pPr>
            <a:r>
              <a:rPr lang="en-US" sz="2400" b="1" dirty="0">
                <a:solidFill>
                  <a:srgbClr val="4B4B4B"/>
                </a:solidFill>
                <a:latin typeface="Carnas Light" charset="0"/>
                <a:cs typeface="Carnas Medium"/>
              </a:rPr>
              <a:t>Business Validation Flow</a:t>
            </a:r>
          </a:p>
        </p:txBody>
      </p:sp>
      <p:sp>
        <p:nvSpPr>
          <p:cNvPr id="29" name="TextBox 13"/>
          <p:cNvSpPr txBox="1"/>
          <p:nvPr/>
        </p:nvSpPr>
        <p:spPr bwMode="auto">
          <a:xfrm>
            <a:off x="2929032" y="2681101"/>
            <a:ext cx="7776551" cy="307778"/>
          </a:xfrm>
          <a:prstGeom prst="rect">
            <a:avLst/>
          </a:prstGeom>
          <a:noFill/>
          <a:ln>
            <a:miter lim="800000"/>
            <a:headEnd/>
            <a:tailEnd/>
          </a:ln>
        </p:spPr>
        <p:txBody>
          <a:bodyPr vert="horz" wrap="square" lIns="91440" tIns="45720" rIns="91440" bIns="45720" numCol="1" rtlCol="0" anchor="t" anchorCtr="0" compatLnSpc="1">
            <a:prstTxWarp prst="textNoShape">
              <a:avLst/>
            </a:prstTxWarp>
            <a:spAutoFit/>
          </a:bodyPr>
          <a:lstStyle/>
          <a:p>
            <a:r>
              <a:rPr lang="en-US" sz="1400" dirty="0">
                <a:latin typeface="Calibri" panose="020F0502020204030204" pitchFamily="34" charset="0"/>
                <a:ea typeface="Verdana" pitchFamily="34" charset="0"/>
                <a:cs typeface="Verdana" pitchFamily="34" charset="0"/>
              </a:rPr>
              <a:t>UI to build test script</a:t>
            </a:r>
            <a:endParaRPr lang="en-IN" sz="1400" dirty="0">
              <a:latin typeface="Calibri" panose="020F0502020204030204" pitchFamily="34" charset="0"/>
              <a:ea typeface="Verdana" pitchFamily="34" charset="0"/>
              <a:cs typeface="Verdana" pitchFamily="34" charset="0"/>
            </a:endParaRPr>
          </a:p>
        </p:txBody>
      </p:sp>
    </p:spTree>
    <p:extLst>
      <p:ext uri="{BB962C8B-B14F-4D97-AF65-F5344CB8AC3E}">
        <p14:creationId xmlns:p14="http://schemas.microsoft.com/office/powerpoint/2010/main" val="19880782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US" b="1" dirty="0"/>
              <a:t>Reporting Server</a:t>
            </a:r>
          </a:p>
        </p:txBody>
      </p:sp>
      <p:sp>
        <p:nvSpPr>
          <p:cNvPr id="4" name="Slide Number Placeholder 3"/>
          <p:cNvSpPr>
            <a:spLocks noGrp="1"/>
          </p:cNvSpPr>
          <p:nvPr>
            <p:ph type="sldNum" sz="quarter" idx="4"/>
          </p:nvPr>
        </p:nvSpPr>
        <p:spPr/>
        <p:txBody>
          <a:bodyPr/>
          <a:lstStyle/>
          <a:p>
            <a:fld id="{7591F48A-A635-4EA2-8E7E-325C9425C81C}" type="slidenum">
              <a:rPr lang="en-US" smtClean="0"/>
              <a:pPr/>
              <a:t>40</a:t>
            </a:fld>
            <a:endParaRPr lang="en-US" dirty="0"/>
          </a:p>
        </p:txBody>
      </p:sp>
      <p:sp>
        <p:nvSpPr>
          <p:cNvPr id="9" name="Rectangle 8"/>
          <p:cNvSpPr/>
          <p:nvPr/>
        </p:nvSpPr>
        <p:spPr>
          <a:xfrm>
            <a:off x="651509" y="932081"/>
            <a:ext cx="10864215" cy="5355312"/>
          </a:xfrm>
          <a:prstGeom prst="rect">
            <a:avLst/>
          </a:prstGeom>
        </p:spPr>
        <p:txBody>
          <a:bodyPr wrap="square">
            <a:spAutoFit/>
          </a:bodyPr>
          <a:lstStyle/>
          <a:p>
            <a:pPr marL="342900" indent="-342900">
              <a:buFont typeface="Wingdings" pitchFamily="2" charset="2"/>
              <a:buChar char="v"/>
              <a:defRPr/>
            </a:pPr>
            <a:r>
              <a:rPr lang="en-US" b="1" dirty="0">
                <a:latin typeface="Carnas Light" charset="0"/>
              </a:rPr>
              <a:t>New generation logging : </a:t>
            </a:r>
            <a:r>
              <a:rPr lang="en-US" dirty="0">
                <a:latin typeface="Carnas Light" charset="0"/>
              </a:rPr>
              <a:t>Reporting Server </a:t>
            </a:r>
          </a:p>
          <a:p>
            <a:pPr marL="342900" indent="-342900">
              <a:defRPr/>
            </a:pPr>
            <a:r>
              <a:rPr lang="en-US" dirty="0">
                <a:latin typeface="Carnas Light" charset="0"/>
              </a:rPr>
              <a:t>		The reporting service receives event messages from the VXML server and writes this data to the Informix reporting database.  This is a Cisco provided reporting feature that being implemented in our Prod </a:t>
            </a:r>
            <a:r>
              <a:rPr lang="en-US" dirty="0" err="1">
                <a:latin typeface="Carnas Light" charset="0"/>
              </a:rPr>
              <a:t>env</a:t>
            </a:r>
            <a:r>
              <a:rPr lang="en-US" dirty="0">
                <a:latin typeface="Carnas Light" charset="0"/>
              </a:rPr>
              <a:t>.  This reporting database contains complete caller traversal across the applications for any given call.   The plan is to replace the search for call records from the large flat files by queries to this table.</a:t>
            </a:r>
          </a:p>
          <a:p>
            <a:pPr marL="342900" indent="-342900">
              <a:buFont typeface="Wingdings" pitchFamily="2" charset="2"/>
              <a:buChar char="Ø"/>
              <a:defRPr/>
            </a:pPr>
            <a:endParaRPr lang="en-US" dirty="0">
              <a:latin typeface="Carnas Light" charset="0"/>
            </a:endParaRPr>
          </a:p>
          <a:p>
            <a:pPr marL="800100" lvl="1" indent="-342900" algn="just">
              <a:defRPr/>
            </a:pPr>
            <a:r>
              <a:rPr lang="en-US" dirty="0">
                <a:latin typeface="Carnas Light" charset="0"/>
              </a:rPr>
              <a:t>Syne User Management application logs are maintained in flat files (Syne User Management Application logs), Flat Text file containing details information of  caller activity, Syne User Management elements And Reporting Server which contains All events, caller activity , Syne User Management element logs</a:t>
            </a:r>
          </a:p>
          <a:p>
            <a:pPr marL="800100" lvl="1" indent="-342900" algn="just">
              <a:defRPr/>
            </a:pPr>
            <a:endParaRPr lang="en-US" dirty="0">
              <a:latin typeface="Carnas Light" charset="0"/>
            </a:endParaRPr>
          </a:p>
          <a:p>
            <a:pPr marL="800100" lvl="1" indent="-342900">
              <a:defRPr/>
            </a:pPr>
            <a:r>
              <a:rPr lang="en-US" b="1" dirty="0">
                <a:latin typeface="Carnas Light" charset="0"/>
              </a:rPr>
              <a:t>Advantages :</a:t>
            </a:r>
          </a:p>
          <a:p>
            <a:pPr marL="800100" lvl="1" indent="-342900">
              <a:buFont typeface="Arial" pitchFamily="34" charset="0"/>
              <a:buChar char="•"/>
              <a:defRPr/>
            </a:pPr>
            <a:r>
              <a:rPr lang="en-US" dirty="0">
                <a:latin typeface="Carnas Light" charset="0"/>
              </a:rPr>
              <a:t>Logs  maintained for reporting server in Informix DB which is easier to search.</a:t>
            </a:r>
          </a:p>
          <a:p>
            <a:pPr marL="800100" lvl="1" indent="-342900">
              <a:buFont typeface="Arial" pitchFamily="34" charset="0"/>
              <a:buChar char="•"/>
              <a:defRPr/>
            </a:pPr>
            <a:r>
              <a:rPr lang="en-US" dirty="0">
                <a:latin typeface="Carnas Light" charset="0"/>
              </a:rPr>
              <a:t>Easier access to the logs over conventional flat file logging.</a:t>
            </a:r>
          </a:p>
          <a:p>
            <a:pPr marL="800100" lvl="1" indent="-342900">
              <a:buFont typeface="Arial" pitchFamily="34" charset="0"/>
              <a:buChar char="•"/>
              <a:defRPr/>
            </a:pPr>
            <a:r>
              <a:rPr lang="en-US" dirty="0">
                <a:latin typeface="Carnas Light" charset="0"/>
              </a:rPr>
              <a:t>Easier integration with the Reporting tools and templates to monitor historical and real time reports</a:t>
            </a:r>
          </a:p>
          <a:p>
            <a:pPr marL="800100" lvl="1" indent="-342900">
              <a:buFont typeface="Arial" pitchFamily="34" charset="0"/>
              <a:buChar char="•"/>
              <a:defRPr/>
            </a:pPr>
            <a:r>
              <a:rPr lang="en-US" dirty="0">
                <a:latin typeface="Carnas Light" charset="0"/>
              </a:rPr>
              <a:t>Reporting data includes call activity summary information, which assists call center managers in reviewing and managing daily operations. It can also include operational detail data for the Syne User Management applications.</a:t>
            </a:r>
          </a:p>
        </p:txBody>
      </p:sp>
    </p:spTree>
    <p:extLst>
      <p:ext uri="{BB962C8B-B14F-4D97-AF65-F5344CB8AC3E}">
        <p14:creationId xmlns:p14="http://schemas.microsoft.com/office/powerpoint/2010/main" val="19880782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1505918" cy="418678"/>
          </a:xfrm>
        </p:spPr>
        <p:txBody>
          <a:bodyPr/>
          <a:lstStyle/>
          <a:p>
            <a:r>
              <a:rPr lang="en-US" dirty="0"/>
              <a:t>Syne User Management Framework Modules, Feature Customization, &amp; Live Demo</a:t>
            </a:r>
          </a:p>
        </p:txBody>
      </p:sp>
      <p:sp>
        <p:nvSpPr>
          <p:cNvPr id="15" name="Content Placeholder 2"/>
          <p:cNvSpPr>
            <a:spLocks noGrp="1"/>
          </p:cNvSpPr>
          <p:nvPr>
            <p:ph sz="quarter" idx="11"/>
          </p:nvPr>
        </p:nvSpPr>
        <p:spPr>
          <a:solidFill>
            <a:schemeClr val="tx1">
              <a:lumMod val="20000"/>
              <a:lumOff val="80000"/>
            </a:schemeClr>
          </a:solidFill>
        </p:spPr>
        <p:txBody>
          <a:bodyPr lIns="0" rIns="0"/>
          <a:lstStyle/>
          <a:p>
            <a:pPr marL="285750" indent="-285750">
              <a:buFont typeface="Wingdings" pitchFamily="2" charset="2"/>
              <a:buChar char="Ø"/>
            </a:pPr>
            <a:r>
              <a:rPr>
                <a:solidFill>
                  <a:schemeClr val="tx1"/>
                </a:solidFill>
              </a:rPr>
              <a:t>Course Content: (Session 6)</a:t>
            </a:r>
          </a:p>
        </p:txBody>
      </p:sp>
      <p:sp>
        <p:nvSpPr>
          <p:cNvPr id="4" name="Slide Number Placeholder 3"/>
          <p:cNvSpPr>
            <a:spLocks noGrp="1"/>
          </p:cNvSpPr>
          <p:nvPr>
            <p:ph type="sldNum" sz="quarter" idx="4"/>
          </p:nvPr>
        </p:nvSpPr>
        <p:spPr/>
        <p:txBody>
          <a:bodyPr/>
          <a:lstStyle/>
          <a:p>
            <a:fld id="{7591F48A-A635-4EA2-8E7E-325C9425C81C}" type="slidenum">
              <a:rPr lang="en-US" smtClean="0"/>
              <a:pPr/>
              <a:t>41</a:t>
            </a:fld>
            <a:endParaRPr lang="en-US" dirty="0"/>
          </a:p>
        </p:txBody>
      </p:sp>
      <p:sp>
        <p:nvSpPr>
          <p:cNvPr id="2" name="Text Placeholder 1"/>
          <p:cNvSpPr>
            <a:spLocks noGrp="1"/>
          </p:cNvSpPr>
          <p:nvPr>
            <p:ph type="body" sz="quarter" idx="12"/>
          </p:nvPr>
        </p:nvSpPr>
        <p:spPr>
          <a:xfrm>
            <a:off x="1149827" y="1200150"/>
            <a:ext cx="10189282" cy="4823459"/>
          </a:xfrm>
        </p:spPr>
        <p:txBody>
          <a:bodyPr/>
          <a:lstStyle/>
          <a:p>
            <a:pPr marL="285750" lvl="1" indent="-285750">
              <a:spcBef>
                <a:spcPts val="1000"/>
              </a:spcBef>
              <a:buClrTx/>
              <a:buSzTx/>
              <a:buFont typeface="Wingdings" pitchFamily="2" charset="2"/>
              <a:buChar char="v"/>
            </a:pPr>
            <a:r>
              <a:rPr lang="en-US" sz="1800" b="1" dirty="0">
                <a:latin typeface="Carnas Light" charset="0"/>
              </a:rPr>
              <a:t>Remarkable features of Syne User Management Module along with example</a:t>
            </a:r>
          </a:p>
          <a:p>
            <a:pPr marL="285750" lvl="1" indent="-285750">
              <a:spcBef>
                <a:spcPts val="1000"/>
              </a:spcBef>
              <a:buClrTx/>
              <a:buSzTx/>
              <a:buFont typeface="Wingdings" pitchFamily="2" charset="2"/>
              <a:buChar char="v"/>
            </a:pPr>
            <a:r>
              <a:rPr lang="en-US" sz="1800" b="1" dirty="0">
                <a:latin typeface="Carnas Light" charset="0"/>
              </a:rPr>
              <a:t>Syne User Management Framework Module Customization</a:t>
            </a:r>
          </a:p>
          <a:p>
            <a:pPr marL="285750" lvl="1" indent="-285750">
              <a:spcBef>
                <a:spcPts val="1000"/>
              </a:spcBef>
              <a:buClrTx/>
              <a:buSzTx/>
              <a:buFont typeface="Wingdings" pitchFamily="2" charset="2"/>
              <a:buChar char="v"/>
            </a:pPr>
            <a:r>
              <a:rPr lang="en-US" sz="1800" b="1" dirty="0">
                <a:latin typeface="Carnas Light" charset="0"/>
              </a:rPr>
              <a:t>Syne User Management E2E demo</a:t>
            </a:r>
          </a:p>
          <a:p>
            <a:pPr marL="285750" indent="-285750">
              <a:buFont typeface="Wingdings" pitchFamily="2" charset="2"/>
              <a:buChar char="v"/>
              <a:defRPr/>
            </a:pPr>
            <a:r>
              <a:rPr lang="en-US" b="1" dirty="0">
                <a:latin typeface="Carnas Light" charset="0"/>
              </a:rPr>
              <a:t>Audio Issues in QA</a:t>
            </a:r>
          </a:p>
          <a:p>
            <a:pPr marL="800100" lvl="1" indent="-342900">
              <a:buFont typeface="Wingdings" pitchFamily="2" charset="2"/>
              <a:buChar char="Ø"/>
              <a:defRPr/>
            </a:pPr>
            <a:r>
              <a:rPr lang="en-US" sz="1800" dirty="0">
                <a:latin typeface="Carnas Light" charset="0"/>
              </a:rPr>
              <a:t>Common issues </a:t>
            </a:r>
          </a:p>
          <a:p>
            <a:pPr marL="800100" lvl="1" indent="-342900">
              <a:buFont typeface="Wingdings" pitchFamily="2" charset="2"/>
              <a:buChar char="Ø"/>
              <a:defRPr/>
            </a:pPr>
            <a:r>
              <a:rPr lang="en-US" sz="1800" dirty="0">
                <a:latin typeface="Carnas Light" charset="0"/>
              </a:rPr>
              <a:t>Corrupted Audio files / bad fetch </a:t>
            </a:r>
          </a:p>
          <a:p>
            <a:pPr marL="800100" lvl="1" indent="-342900">
              <a:buFont typeface="Wingdings" pitchFamily="2" charset="2"/>
              <a:buChar char="Ø"/>
              <a:defRPr/>
            </a:pPr>
            <a:r>
              <a:rPr lang="en-US" sz="1800" dirty="0">
                <a:latin typeface="Carnas Light" charset="0"/>
              </a:rPr>
              <a:t>Permissions Issue while reading audio files.</a:t>
            </a:r>
          </a:p>
          <a:p>
            <a:pPr marL="285750" lvl="1" indent="-285750">
              <a:buFont typeface="Wingdings" pitchFamily="2" charset="2"/>
              <a:buChar char="v"/>
              <a:defRPr/>
            </a:pPr>
            <a:r>
              <a:rPr lang="en-US" sz="1800" b="1" dirty="0">
                <a:latin typeface="Carnas Light" charset="0"/>
              </a:rPr>
              <a:t>Typical Test Errors</a:t>
            </a:r>
          </a:p>
          <a:p>
            <a:pPr marL="285750" lvl="1" indent="-285750">
              <a:buFont typeface="Wingdings" pitchFamily="2" charset="2"/>
              <a:buChar char="v"/>
              <a:defRPr/>
            </a:pPr>
            <a:r>
              <a:rPr lang="en-US" sz="1800" b="1" dirty="0">
                <a:latin typeface="Carnas Light" charset="0"/>
              </a:rPr>
              <a:t>Typical Test Errors Messages</a:t>
            </a:r>
          </a:p>
          <a:p>
            <a:pPr marL="285750" lvl="1" indent="-285750">
              <a:buFont typeface="Wingdings" pitchFamily="2" charset="2"/>
              <a:buChar char="v"/>
              <a:defRPr/>
            </a:pPr>
            <a:r>
              <a:rPr lang="en-US" sz="1800" b="1" dirty="0">
                <a:latin typeface="Carnas Light" charset="0"/>
              </a:rPr>
              <a:t>Manual Testers Contribution for Automation Efforts</a:t>
            </a:r>
          </a:p>
          <a:p>
            <a:pPr marL="285750" lvl="1" indent="-285750">
              <a:buFont typeface="Wingdings" pitchFamily="2" charset="2"/>
              <a:buChar char="v"/>
              <a:defRPr/>
            </a:pPr>
            <a:r>
              <a:rPr lang="en-US" sz="1800" b="1" dirty="0">
                <a:latin typeface="Carnas Light" charset="0"/>
              </a:rPr>
              <a:t>Voice Script Generation Tool</a:t>
            </a:r>
          </a:p>
          <a:p>
            <a:pPr marL="285750" lvl="1" indent="-285750">
              <a:buFont typeface="Wingdings" pitchFamily="2" charset="2"/>
              <a:buChar char="v"/>
              <a:defRPr/>
            </a:pPr>
            <a:r>
              <a:rPr lang="en-US" sz="1800" b="1" dirty="0">
                <a:latin typeface="Carnas Light" charset="0"/>
              </a:rPr>
              <a:t>Role Definitions and Benefits</a:t>
            </a:r>
          </a:p>
          <a:p>
            <a:pPr marL="285750" lvl="1" indent="-285750">
              <a:buFont typeface="Wingdings" pitchFamily="2" charset="2"/>
              <a:buChar char="v"/>
              <a:defRPr/>
            </a:pPr>
            <a:r>
              <a:rPr lang="en-US" sz="1800" b="1" dirty="0">
                <a:latin typeface="Carnas Light" charset="0"/>
              </a:rPr>
              <a:t>Benefits and Future plan</a:t>
            </a:r>
          </a:p>
        </p:txBody>
      </p:sp>
    </p:spTree>
    <p:extLst>
      <p:ext uri="{BB962C8B-B14F-4D97-AF65-F5344CB8AC3E}">
        <p14:creationId xmlns:p14="http://schemas.microsoft.com/office/powerpoint/2010/main" val="39862587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980810" cy="418678"/>
          </a:xfrm>
        </p:spPr>
        <p:txBody>
          <a:bodyPr/>
          <a:lstStyle/>
          <a:p>
            <a:pPr marL="0" lvl="1" indent="0">
              <a:spcBef>
                <a:spcPts val="1000"/>
              </a:spcBef>
              <a:buClrTx/>
              <a:buSzTx/>
              <a:buNone/>
            </a:pPr>
            <a:r>
              <a:rPr lang="en-US" sz="3200" dirty="0">
                <a:latin typeface="Carnas ExtraLight"/>
                <a:cs typeface="Carnas ExtraLight"/>
              </a:rPr>
              <a:t>Remarkable features of Syne User Management Module along with example</a:t>
            </a:r>
          </a:p>
        </p:txBody>
      </p:sp>
      <p:sp>
        <p:nvSpPr>
          <p:cNvPr id="4" name="Slide Number Placeholder 3"/>
          <p:cNvSpPr>
            <a:spLocks noGrp="1"/>
          </p:cNvSpPr>
          <p:nvPr>
            <p:ph type="sldNum" sz="quarter" idx="4"/>
          </p:nvPr>
        </p:nvSpPr>
        <p:spPr/>
        <p:txBody>
          <a:bodyPr/>
          <a:lstStyle/>
          <a:p>
            <a:fld id="{7591F48A-A635-4EA2-8E7E-325C9425C81C}" type="slidenum">
              <a:rPr lang="en-US" smtClean="0"/>
              <a:pPr/>
              <a:t>42</a:t>
            </a:fld>
            <a:endParaRPr lang="en-US" dirty="0"/>
          </a:p>
        </p:txBody>
      </p:sp>
      <p:sp>
        <p:nvSpPr>
          <p:cNvPr id="2" name="Text Placeholder 1"/>
          <p:cNvSpPr>
            <a:spLocks noGrp="1"/>
          </p:cNvSpPr>
          <p:nvPr>
            <p:ph type="body" sz="quarter" idx="12"/>
          </p:nvPr>
        </p:nvSpPr>
        <p:spPr>
          <a:xfrm>
            <a:off x="704057" y="925830"/>
            <a:ext cx="10189282" cy="4823459"/>
          </a:xfrm>
        </p:spPr>
        <p:txBody>
          <a:bodyPr/>
          <a:lstStyle/>
          <a:p>
            <a:pPr marL="285750" lvl="1" indent="-285750">
              <a:spcBef>
                <a:spcPts val="1000"/>
              </a:spcBef>
              <a:buClrTx/>
              <a:buSzTx/>
              <a:buFont typeface="Wingdings" pitchFamily="2" charset="2"/>
              <a:buChar char="§"/>
            </a:pPr>
            <a:r>
              <a:rPr lang="en-US" sz="1800" b="1" dirty="0"/>
              <a:t>Compatible with different input format</a:t>
            </a:r>
          </a:p>
          <a:p>
            <a:pPr marL="285750" lvl="1" indent="-285750">
              <a:spcBef>
                <a:spcPts val="1000"/>
              </a:spcBef>
              <a:buClrTx/>
              <a:buSzTx/>
              <a:buFont typeface="Wingdings" pitchFamily="2" charset="2"/>
              <a:buChar char="§"/>
            </a:pPr>
            <a:r>
              <a:rPr lang="en-US" sz="1800" b="1" dirty="0"/>
              <a:t>Automatic scripts sync-up according to business rule change</a:t>
            </a:r>
          </a:p>
          <a:p>
            <a:pPr marL="285750" lvl="1" indent="-285750">
              <a:spcBef>
                <a:spcPts val="1000"/>
              </a:spcBef>
              <a:buClrTx/>
              <a:buSzTx/>
              <a:buFont typeface="Wingdings" pitchFamily="2" charset="2"/>
              <a:buChar char="§"/>
            </a:pPr>
            <a:r>
              <a:rPr lang="en-US" sz="1800" b="1" dirty="0"/>
              <a:t>Re-usable function library</a:t>
            </a:r>
          </a:p>
          <a:p>
            <a:pPr marL="285750" lvl="1" indent="-285750">
              <a:spcBef>
                <a:spcPts val="1000"/>
              </a:spcBef>
              <a:buClrTx/>
              <a:buSzTx/>
              <a:buFont typeface="Wingdings" pitchFamily="2" charset="2"/>
              <a:buChar char="§"/>
            </a:pPr>
            <a:r>
              <a:rPr lang="en-US" sz="1800" b="1" dirty="0"/>
              <a:t>Adhered all coding standards</a:t>
            </a:r>
          </a:p>
          <a:p>
            <a:pPr marL="285750" lvl="1" indent="-285750">
              <a:spcBef>
                <a:spcPts val="1000"/>
              </a:spcBef>
              <a:buClrTx/>
              <a:buSzTx/>
              <a:buFont typeface="Wingdings" pitchFamily="2" charset="2"/>
              <a:buChar char="§"/>
            </a:pPr>
            <a:r>
              <a:rPr lang="en-US" sz="1800" b="1" dirty="0"/>
              <a:t>Built in business template cases for rapid style script development</a:t>
            </a:r>
          </a:p>
          <a:p>
            <a:pPr marL="285750" lvl="1" indent="-285750">
              <a:spcBef>
                <a:spcPts val="1000"/>
              </a:spcBef>
              <a:buClrTx/>
              <a:buSzTx/>
              <a:buFont typeface="Wingdings" pitchFamily="2" charset="2"/>
              <a:buChar char="§"/>
            </a:pPr>
            <a:r>
              <a:rPr lang="en-US" sz="1800" b="1" dirty="0"/>
              <a:t>Easily grafted with different platform</a:t>
            </a:r>
          </a:p>
          <a:p>
            <a:pPr marL="285750" lvl="1" indent="-285750">
              <a:spcBef>
                <a:spcPts val="1000"/>
              </a:spcBef>
              <a:buClrTx/>
              <a:buSzTx/>
              <a:buFont typeface="Wingdings" pitchFamily="2" charset="2"/>
              <a:buChar char="§"/>
            </a:pPr>
            <a:r>
              <a:rPr lang="en-US" sz="1800" b="1" dirty="0"/>
              <a:t>Thread safe i.e. multiple business test cases execute independent of each other</a:t>
            </a:r>
          </a:p>
          <a:p>
            <a:pPr marL="285750" lvl="1" indent="-285750">
              <a:spcBef>
                <a:spcPts val="1000"/>
              </a:spcBef>
              <a:buClrTx/>
              <a:buSzTx/>
              <a:buFont typeface="Wingdings" pitchFamily="2" charset="2"/>
              <a:buChar char="§"/>
            </a:pPr>
            <a:r>
              <a:rPr lang="en-US" sz="1800" b="1" dirty="0"/>
              <a:t>Extensibility and Maintenance Friendly</a:t>
            </a:r>
          </a:p>
        </p:txBody>
      </p:sp>
    </p:spTree>
    <p:extLst>
      <p:ext uri="{BB962C8B-B14F-4D97-AF65-F5344CB8AC3E}">
        <p14:creationId xmlns:p14="http://schemas.microsoft.com/office/powerpoint/2010/main" val="41246407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089020" cy="418678"/>
          </a:xfrm>
        </p:spPr>
        <p:txBody>
          <a:bodyPr/>
          <a:lstStyle/>
          <a:p>
            <a:pPr marL="0" lvl="1" indent="0">
              <a:spcBef>
                <a:spcPts val="1000"/>
              </a:spcBef>
              <a:buClrTx/>
              <a:buSzTx/>
              <a:buNone/>
            </a:pPr>
            <a:r>
              <a:rPr lang="en-US" sz="3200" dirty="0">
                <a:latin typeface="Carnas ExtraLight"/>
                <a:cs typeface="Carnas ExtraLight"/>
              </a:rPr>
              <a:t>Syne User Management Framework Modules - Customization</a:t>
            </a:r>
          </a:p>
        </p:txBody>
      </p:sp>
      <p:sp>
        <p:nvSpPr>
          <p:cNvPr id="4" name="Slide Number Placeholder 3"/>
          <p:cNvSpPr>
            <a:spLocks noGrp="1"/>
          </p:cNvSpPr>
          <p:nvPr>
            <p:ph type="sldNum" sz="quarter" idx="4"/>
          </p:nvPr>
        </p:nvSpPr>
        <p:spPr/>
        <p:txBody>
          <a:bodyPr/>
          <a:lstStyle/>
          <a:p>
            <a:fld id="{7591F48A-A635-4EA2-8E7E-325C9425C81C}" type="slidenum">
              <a:rPr lang="en-US" smtClean="0"/>
              <a:pPr/>
              <a:t>43</a:t>
            </a:fld>
            <a:endParaRPr lang="en-US" dirty="0"/>
          </a:p>
        </p:txBody>
      </p:sp>
      <p:sp>
        <p:nvSpPr>
          <p:cNvPr id="2" name="Text Placeholder 1"/>
          <p:cNvSpPr>
            <a:spLocks noGrp="1"/>
          </p:cNvSpPr>
          <p:nvPr>
            <p:ph type="body" sz="quarter" idx="12"/>
          </p:nvPr>
        </p:nvSpPr>
        <p:spPr>
          <a:xfrm>
            <a:off x="886937" y="960120"/>
            <a:ext cx="10189282" cy="4766309"/>
          </a:xfrm>
        </p:spPr>
        <p:txBody>
          <a:bodyPr/>
          <a:lstStyle/>
          <a:p>
            <a:pPr marL="285750" lvl="1" indent="-285750">
              <a:spcBef>
                <a:spcPts val="1000"/>
              </a:spcBef>
              <a:buClrTx/>
              <a:buSzTx/>
              <a:buFont typeface="Wingdings" pitchFamily="2" charset="2"/>
              <a:buChar char="§"/>
            </a:pPr>
            <a:r>
              <a:rPr lang="en-US" sz="1800" b="1" dirty="0">
                <a:latin typeface="Carnas Light" charset="0"/>
              </a:rPr>
              <a:t>Procedure to handle error scenarios by designing with the help of Input Test Script File/Builder</a:t>
            </a:r>
          </a:p>
          <a:p>
            <a:pPr marL="285750" lvl="1" indent="-285750">
              <a:spcBef>
                <a:spcPts val="1000"/>
              </a:spcBef>
              <a:buClrTx/>
              <a:buSzTx/>
              <a:buFont typeface="Wingdings" pitchFamily="2" charset="2"/>
              <a:buChar char="§"/>
            </a:pPr>
            <a:r>
              <a:rPr lang="en-US" sz="1800" b="1" dirty="0">
                <a:latin typeface="Carnas Light" charset="0"/>
              </a:rPr>
              <a:t>How to modify Rule engine according to new business case?</a:t>
            </a:r>
          </a:p>
          <a:p>
            <a:pPr marL="285750" lvl="1" indent="-285750">
              <a:spcBef>
                <a:spcPts val="1000"/>
              </a:spcBef>
              <a:buClrTx/>
              <a:buSzTx/>
              <a:buFont typeface="Wingdings" pitchFamily="2" charset="2"/>
              <a:buChar char="§"/>
            </a:pPr>
            <a:r>
              <a:rPr lang="en-US" sz="1800" b="1" dirty="0">
                <a:latin typeface="Carnas Light" charset="0"/>
              </a:rPr>
              <a:t>How Syne User Management Framework communicate with Test Script UI tool?</a:t>
            </a:r>
          </a:p>
          <a:p>
            <a:pPr marL="285750" lvl="1" indent="-285750">
              <a:spcBef>
                <a:spcPts val="1000"/>
              </a:spcBef>
              <a:buClrTx/>
              <a:buSzTx/>
              <a:buFont typeface="Wingdings" pitchFamily="2" charset="2"/>
              <a:buChar char="§"/>
            </a:pPr>
            <a:r>
              <a:rPr lang="en-US" sz="1800" b="1" dirty="0">
                <a:latin typeface="Carnas Light" charset="0"/>
              </a:rPr>
              <a:t>Customization of Input file</a:t>
            </a:r>
          </a:p>
          <a:p>
            <a:pPr marL="285750" lvl="1" indent="-285750">
              <a:spcBef>
                <a:spcPts val="1000"/>
              </a:spcBef>
              <a:buClrTx/>
              <a:buSzTx/>
              <a:buFont typeface="Wingdings" pitchFamily="2" charset="2"/>
              <a:buChar char="§"/>
            </a:pPr>
            <a:r>
              <a:rPr lang="en-US" sz="1800" b="1" dirty="0">
                <a:latin typeface="Carnas Light" charset="0"/>
              </a:rPr>
              <a:t>Customization of Reports</a:t>
            </a:r>
          </a:p>
          <a:p>
            <a:pPr marL="0" indent="0" algn="just">
              <a:lnSpc>
                <a:spcPct val="100000"/>
              </a:lnSpc>
              <a:buNone/>
            </a:pPr>
            <a:endParaRPr lang="en-US" i="1" dirty="0">
              <a:latin typeface="Carnas Light" charset="0"/>
            </a:endParaRPr>
          </a:p>
          <a:p>
            <a:pPr marL="342900" indent="-342900" algn="just">
              <a:lnSpc>
                <a:spcPct val="100000"/>
              </a:lnSpc>
              <a:buAutoNum type="arabicParenR"/>
            </a:pPr>
            <a:endParaRPr lang="en-US" dirty="0">
              <a:latin typeface="Carnas Light" charset="0"/>
            </a:endParaRPr>
          </a:p>
          <a:p>
            <a:pPr marL="342900" indent="-342900" algn="just">
              <a:lnSpc>
                <a:spcPct val="100000"/>
              </a:lnSpc>
              <a:buAutoNum type="arabicParenR"/>
            </a:pPr>
            <a:endParaRPr lang="en-US" i="1" dirty="0">
              <a:latin typeface="Carnas Light" charset="0"/>
            </a:endParaRPr>
          </a:p>
          <a:p>
            <a:pPr marL="342900" indent="-342900" algn="just">
              <a:lnSpc>
                <a:spcPct val="100000"/>
              </a:lnSpc>
              <a:buAutoNum type="arabicParenR"/>
            </a:pPr>
            <a:endParaRPr lang="en-US" dirty="0">
              <a:latin typeface="Carnas Light" charset="0"/>
            </a:endParaRPr>
          </a:p>
        </p:txBody>
      </p:sp>
    </p:spTree>
    <p:extLst>
      <p:ext uri="{BB962C8B-B14F-4D97-AF65-F5344CB8AC3E}">
        <p14:creationId xmlns:p14="http://schemas.microsoft.com/office/powerpoint/2010/main" val="42672943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089020" cy="418678"/>
          </a:xfrm>
        </p:spPr>
        <p:txBody>
          <a:bodyPr/>
          <a:lstStyle/>
          <a:p>
            <a:pPr marL="0" lvl="1" indent="0">
              <a:spcBef>
                <a:spcPts val="1000"/>
              </a:spcBef>
              <a:buClrTx/>
              <a:buSzTx/>
              <a:buNone/>
            </a:pPr>
            <a:r>
              <a:rPr lang="en-US" sz="3200" dirty="0">
                <a:latin typeface="Carnas ExtraLight"/>
                <a:cs typeface="Carnas ExtraLight"/>
              </a:rPr>
              <a:t>Syne User Management</a:t>
            </a:r>
            <a:r>
              <a:rPr lang="en-US" sz="3200" b="1" dirty="0"/>
              <a:t> </a:t>
            </a:r>
            <a:r>
              <a:rPr lang="en-US" sz="3200" dirty="0">
                <a:latin typeface="Carnas ExtraLight"/>
                <a:cs typeface="Carnas ExtraLight"/>
              </a:rPr>
              <a:t>E2E</a:t>
            </a:r>
            <a:r>
              <a:rPr lang="en-US" sz="3200" b="1" dirty="0"/>
              <a:t> </a:t>
            </a:r>
            <a:r>
              <a:rPr lang="en-US" sz="3200" dirty="0">
                <a:latin typeface="Carnas ExtraLight"/>
                <a:cs typeface="Carnas ExtraLight"/>
              </a:rPr>
              <a:t>demo</a:t>
            </a:r>
          </a:p>
        </p:txBody>
      </p:sp>
      <p:sp>
        <p:nvSpPr>
          <p:cNvPr id="4" name="Slide Number Placeholder 3"/>
          <p:cNvSpPr>
            <a:spLocks noGrp="1"/>
          </p:cNvSpPr>
          <p:nvPr>
            <p:ph type="sldNum" sz="quarter" idx="4"/>
          </p:nvPr>
        </p:nvSpPr>
        <p:spPr/>
        <p:txBody>
          <a:bodyPr/>
          <a:lstStyle/>
          <a:p>
            <a:fld id="{7591F48A-A635-4EA2-8E7E-325C9425C81C}" type="slidenum">
              <a:rPr lang="en-US" smtClean="0"/>
              <a:pPr/>
              <a:t>44</a:t>
            </a:fld>
            <a:endParaRPr lang="en-US" dirty="0"/>
          </a:p>
        </p:txBody>
      </p:sp>
      <p:sp>
        <p:nvSpPr>
          <p:cNvPr id="2" name="Text Placeholder 1"/>
          <p:cNvSpPr>
            <a:spLocks noGrp="1"/>
          </p:cNvSpPr>
          <p:nvPr>
            <p:ph type="body" sz="quarter" idx="12"/>
          </p:nvPr>
        </p:nvSpPr>
        <p:spPr>
          <a:xfrm>
            <a:off x="886937" y="960120"/>
            <a:ext cx="10189282" cy="4766309"/>
          </a:xfrm>
        </p:spPr>
        <p:txBody>
          <a:bodyPr/>
          <a:lstStyle/>
          <a:p>
            <a:pPr marL="285750" lvl="1" indent="-285750">
              <a:spcBef>
                <a:spcPts val="1000"/>
              </a:spcBef>
              <a:buClrTx/>
              <a:buSzTx/>
              <a:buFont typeface="Wingdings" pitchFamily="2" charset="2"/>
              <a:buChar char="§"/>
            </a:pPr>
            <a:r>
              <a:rPr lang="en-US" sz="1800" b="1" dirty="0"/>
              <a:t>Live demo by  executing  one of the client</a:t>
            </a:r>
          </a:p>
          <a:p>
            <a:pPr marL="285750" lvl="1" indent="-285750">
              <a:spcBef>
                <a:spcPts val="1000"/>
              </a:spcBef>
              <a:buClrTx/>
              <a:buSzTx/>
              <a:buFont typeface="Wingdings" pitchFamily="2" charset="2"/>
              <a:buChar char="§"/>
            </a:pPr>
            <a:r>
              <a:rPr lang="en-US" sz="1800" b="1" dirty="0"/>
              <a:t>Practical session on module customization and couple of clients E2E execution</a:t>
            </a:r>
          </a:p>
          <a:p>
            <a:pPr marL="285750" lvl="1" indent="-285750">
              <a:spcBef>
                <a:spcPts val="1000"/>
              </a:spcBef>
              <a:buClrTx/>
              <a:buSzTx/>
              <a:buFont typeface="Wingdings" pitchFamily="2" charset="2"/>
              <a:buChar char="§"/>
            </a:pPr>
            <a:r>
              <a:rPr lang="en-US" sz="1800" b="1" dirty="0"/>
              <a:t>Troubleshooting session</a:t>
            </a:r>
          </a:p>
          <a:p>
            <a:pPr marL="285750" lvl="1" indent="-285750">
              <a:spcBef>
                <a:spcPts val="1000"/>
              </a:spcBef>
              <a:buClrTx/>
              <a:buSzTx/>
              <a:buFont typeface="Wingdings" pitchFamily="2" charset="2"/>
              <a:buChar char="§"/>
            </a:pPr>
            <a:r>
              <a:rPr lang="en-US" sz="1800" b="1" dirty="0"/>
              <a:t>Challenges and their solutions</a:t>
            </a:r>
          </a:p>
        </p:txBody>
      </p:sp>
    </p:spTree>
    <p:extLst>
      <p:ext uri="{BB962C8B-B14F-4D97-AF65-F5344CB8AC3E}">
        <p14:creationId xmlns:p14="http://schemas.microsoft.com/office/powerpoint/2010/main" val="32745359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US" b="1" dirty="0"/>
              <a:t>Audio Issues in QA</a:t>
            </a:r>
          </a:p>
        </p:txBody>
      </p:sp>
      <p:sp>
        <p:nvSpPr>
          <p:cNvPr id="4" name="Slide Number Placeholder 3"/>
          <p:cNvSpPr>
            <a:spLocks noGrp="1"/>
          </p:cNvSpPr>
          <p:nvPr>
            <p:ph type="sldNum" sz="quarter" idx="4"/>
          </p:nvPr>
        </p:nvSpPr>
        <p:spPr/>
        <p:txBody>
          <a:bodyPr/>
          <a:lstStyle/>
          <a:p>
            <a:fld id="{7591F48A-A635-4EA2-8E7E-325C9425C81C}" type="slidenum">
              <a:rPr lang="en-US" smtClean="0"/>
              <a:pPr/>
              <a:t>45</a:t>
            </a:fld>
            <a:endParaRPr lang="en-US" dirty="0"/>
          </a:p>
        </p:txBody>
      </p:sp>
      <p:sp>
        <p:nvSpPr>
          <p:cNvPr id="8" name="Rectangle 7"/>
          <p:cNvSpPr/>
          <p:nvPr/>
        </p:nvSpPr>
        <p:spPr>
          <a:xfrm>
            <a:off x="697230" y="925829"/>
            <a:ext cx="10804208" cy="5355312"/>
          </a:xfrm>
          <a:prstGeom prst="rect">
            <a:avLst/>
          </a:prstGeom>
        </p:spPr>
        <p:txBody>
          <a:bodyPr wrap="square">
            <a:spAutoFit/>
          </a:bodyPr>
          <a:lstStyle/>
          <a:p>
            <a:pPr marL="342900" indent="-342900">
              <a:buFont typeface="Wingdings" pitchFamily="2" charset="2"/>
              <a:buChar char="Ø"/>
              <a:defRPr/>
            </a:pPr>
            <a:r>
              <a:rPr lang="en-US" b="1" dirty="0">
                <a:latin typeface="Carnas Light" charset="0"/>
              </a:rPr>
              <a:t>Common issues </a:t>
            </a:r>
          </a:p>
          <a:p>
            <a:pPr marL="800100" lvl="1" indent="-342900">
              <a:buFont typeface="Wingdings" pitchFamily="2" charset="2"/>
              <a:buChar char="Ø"/>
              <a:defRPr/>
            </a:pPr>
            <a:r>
              <a:rPr lang="en-US" b="1" dirty="0">
                <a:latin typeface="Carnas Light" charset="0"/>
              </a:rPr>
              <a:t>Media Server Play Old files </a:t>
            </a:r>
          </a:p>
          <a:p>
            <a:pPr marL="1257300" lvl="2" indent="-342900">
              <a:buFont typeface="Arial" pitchFamily="34" charset="0"/>
              <a:buChar char="•"/>
              <a:defRPr/>
            </a:pPr>
            <a:r>
              <a:rPr lang="en-US" dirty="0">
                <a:latin typeface="Carnas Light" charset="0"/>
              </a:rPr>
              <a:t>Happens only for the same name of audios that already in use </a:t>
            </a:r>
          </a:p>
          <a:p>
            <a:pPr marL="1257300" lvl="2" indent="-342900">
              <a:buFont typeface="Arial" pitchFamily="34" charset="0"/>
              <a:buChar char="•"/>
              <a:defRPr/>
            </a:pPr>
            <a:r>
              <a:rPr lang="en-US" dirty="0">
                <a:latin typeface="Carnas Light" charset="0"/>
              </a:rPr>
              <a:t>VXML gateway didn’t find the Modified date of the new audio file greater that the current audio file’s created date/ Modified Date.</a:t>
            </a:r>
          </a:p>
          <a:p>
            <a:pPr marL="1257300" lvl="2" indent="-342900">
              <a:buFont typeface="Arial" pitchFamily="34" charset="0"/>
              <a:buChar char="•"/>
              <a:defRPr/>
            </a:pPr>
            <a:r>
              <a:rPr lang="en-US" dirty="0">
                <a:latin typeface="Carnas Light" charset="0"/>
              </a:rPr>
              <a:t>VXML gateway catches a old copy of audio files.</a:t>
            </a:r>
          </a:p>
          <a:p>
            <a:pPr marL="1257300" lvl="2" indent="-342900">
              <a:buFont typeface="+mj-lt"/>
              <a:buAutoNum type="arabicPeriod"/>
              <a:defRPr/>
            </a:pPr>
            <a:endParaRPr lang="en-US" dirty="0">
              <a:latin typeface="Carnas Light" charset="0"/>
            </a:endParaRPr>
          </a:p>
          <a:p>
            <a:pPr marL="800100" lvl="1" indent="-342900">
              <a:defRPr/>
            </a:pPr>
            <a:r>
              <a:rPr lang="en-US" b="1" dirty="0">
                <a:latin typeface="Carnas Light" charset="0"/>
              </a:rPr>
              <a:t>Solutions : </a:t>
            </a:r>
          </a:p>
          <a:p>
            <a:pPr marL="800100" lvl="1" indent="-342900">
              <a:defRPr/>
            </a:pPr>
            <a:r>
              <a:rPr lang="en-US" dirty="0">
                <a:latin typeface="Carnas Light" charset="0"/>
              </a:rPr>
              <a:t>	Always update the Audio of same name with the latest modified date  and ensure that Modified date should be greater than existing prod audio</a:t>
            </a:r>
          </a:p>
          <a:p>
            <a:pPr marL="1257300" lvl="2" indent="-342900">
              <a:buFont typeface="+mj-lt"/>
              <a:buAutoNum type="arabicPeriod"/>
              <a:defRPr/>
            </a:pPr>
            <a:endParaRPr lang="en-US" dirty="0">
              <a:latin typeface="Carnas Light" charset="0"/>
            </a:endParaRPr>
          </a:p>
          <a:p>
            <a:pPr marL="800100" lvl="1" indent="-342900">
              <a:buFont typeface="Wingdings" pitchFamily="2" charset="2"/>
              <a:buChar char="Ø"/>
              <a:defRPr/>
            </a:pPr>
            <a:r>
              <a:rPr lang="en-US" b="1" dirty="0">
                <a:latin typeface="Carnas Light" charset="0"/>
              </a:rPr>
              <a:t>Corrupted Audio files / bad fetch </a:t>
            </a:r>
          </a:p>
          <a:p>
            <a:pPr marL="1257300" lvl="2" indent="-342900">
              <a:buFont typeface="Arial" pitchFamily="34" charset="0"/>
              <a:buChar char="•"/>
              <a:defRPr/>
            </a:pPr>
            <a:r>
              <a:rPr lang="en-US" dirty="0">
                <a:latin typeface="Carnas Light" charset="0"/>
              </a:rPr>
              <a:t>Audio File format is not correct,  we should always check for the media files properties for the Syne User Management specified format. (8 Bit , 8 </a:t>
            </a:r>
            <a:r>
              <a:rPr lang="en-US" dirty="0" err="1">
                <a:latin typeface="Carnas Light" charset="0"/>
              </a:rPr>
              <a:t>Khz</a:t>
            </a:r>
            <a:r>
              <a:rPr lang="en-US" dirty="0">
                <a:latin typeface="Carnas Light" charset="0"/>
              </a:rPr>
              <a:t>, Single-</a:t>
            </a:r>
            <a:r>
              <a:rPr lang="en-US" dirty="0" err="1">
                <a:latin typeface="Carnas Light" charset="0"/>
              </a:rPr>
              <a:t>monoi</a:t>
            </a:r>
            <a:r>
              <a:rPr lang="en-US" dirty="0">
                <a:latin typeface="Carnas Light" charset="0"/>
              </a:rPr>
              <a:t> –</a:t>
            </a:r>
            <a:r>
              <a:rPr lang="en-US" dirty="0" err="1">
                <a:latin typeface="Carnas Light" charset="0"/>
              </a:rPr>
              <a:t>ulaw</a:t>
            </a:r>
            <a:r>
              <a:rPr lang="en-US" dirty="0">
                <a:latin typeface="Carnas Light" charset="0"/>
              </a:rPr>
              <a:t> .wav)</a:t>
            </a:r>
          </a:p>
          <a:p>
            <a:pPr marL="800100" lvl="1" indent="-342900">
              <a:defRPr/>
            </a:pPr>
            <a:endParaRPr lang="en-US" dirty="0">
              <a:latin typeface="Carnas Light" charset="0"/>
            </a:endParaRPr>
          </a:p>
          <a:p>
            <a:pPr marL="800100" lvl="1" indent="-342900">
              <a:buFont typeface="Wingdings" pitchFamily="2" charset="2"/>
              <a:buChar char="Ø"/>
              <a:defRPr/>
            </a:pPr>
            <a:r>
              <a:rPr lang="en-US" b="1" dirty="0">
                <a:latin typeface="Carnas Light" charset="0"/>
              </a:rPr>
              <a:t>Permissions Issue while reading audio files.</a:t>
            </a:r>
          </a:p>
          <a:p>
            <a:pPr marL="1257300" lvl="2" indent="-342900">
              <a:buFont typeface="Arial" pitchFamily="34" charset="0"/>
              <a:buChar char="•"/>
              <a:defRPr/>
            </a:pPr>
            <a:r>
              <a:rPr lang="en-US" dirty="0">
                <a:latin typeface="Carnas Light" charset="0"/>
              </a:rPr>
              <a:t>Sometime while moving audio file to media server we face this issue that security and access permissions are not provided to audio files , this leads to no-resource error from Syne User Management, this is rare case where deployment team need to fix the permissions.</a:t>
            </a:r>
          </a:p>
        </p:txBody>
      </p:sp>
    </p:spTree>
    <p:extLst>
      <p:ext uri="{BB962C8B-B14F-4D97-AF65-F5344CB8AC3E}">
        <p14:creationId xmlns:p14="http://schemas.microsoft.com/office/powerpoint/2010/main" val="40416116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indent="0"/>
            <a:r>
              <a:rPr lang="en-US" b="1" dirty="0">
                <a:solidFill>
                  <a:schemeClr val="tx1"/>
                </a:solidFill>
              </a:rPr>
              <a:t>Typical Test Errors</a:t>
            </a:r>
          </a:p>
        </p:txBody>
      </p:sp>
      <p:sp>
        <p:nvSpPr>
          <p:cNvPr id="4" name="Slide Number Placeholder 3"/>
          <p:cNvSpPr>
            <a:spLocks noGrp="1"/>
          </p:cNvSpPr>
          <p:nvPr>
            <p:ph type="sldNum" sz="quarter" idx="4"/>
          </p:nvPr>
        </p:nvSpPr>
        <p:spPr/>
        <p:txBody>
          <a:bodyPr/>
          <a:lstStyle/>
          <a:p>
            <a:fld id="{7591F48A-A635-4EA2-8E7E-325C9425C81C}" type="slidenum">
              <a:rPr lang="en-US" smtClean="0"/>
              <a:pPr/>
              <a:t>46</a:t>
            </a:fld>
            <a:endParaRPr lang="en-US" dirty="0"/>
          </a:p>
        </p:txBody>
      </p:sp>
      <p:sp>
        <p:nvSpPr>
          <p:cNvPr id="8" name="Rectangle 7"/>
          <p:cNvSpPr/>
          <p:nvPr/>
        </p:nvSpPr>
        <p:spPr>
          <a:xfrm>
            <a:off x="1188720" y="1771649"/>
            <a:ext cx="9144000" cy="1077218"/>
          </a:xfrm>
          <a:prstGeom prst="rect">
            <a:avLst/>
          </a:prstGeom>
        </p:spPr>
        <p:txBody>
          <a:bodyPr wrap="square">
            <a:spAutoFit/>
          </a:bodyPr>
          <a:lstStyle/>
          <a:p>
            <a:pPr marL="800100" lvl="1" indent="-342900">
              <a:defRPr/>
            </a:pPr>
            <a:endParaRPr lang="en-US" sz="1600" dirty="0"/>
          </a:p>
          <a:p>
            <a:pPr marL="342900" indent="-342900">
              <a:buFont typeface="Wingdings" pitchFamily="2" charset="2"/>
              <a:buChar char="Ø"/>
              <a:defRPr/>
            </a:pPr>
            <a:endParaRPr lang="en-US" sz="1600" dirty="0"/>
          </a:p>
          <a:p>
            <a:pPr marL="342900" indent="-342900">
              <a:buFont typeface="Wingdings" pitchFamily="2" charset="2"/>
              <a:buChar char="Ø"/>
              <a:defRPr/>
            </a:pPr>
            <a:endParaRPr lang="en-US" sz="1600" dirty="0"/>
          </a:p>
          <a:p>
            <a:pPr marL="342900" indent="-342900">
              <a:defRPr/>
            </a:pPr>
            <a:endParaRPr lang="en-US" sz="1600" dirty="0"/>
          </a:p>
        </p:txBody>
      </p:sp>
      <p:sp>
        <p:nvSpPr>
          <p:cNvPr id="7" name="TextBox 6"/>
          <p:cNvSpPr txBox="1"/>
          <p:nvPr/>
        </p:nvSpPr>
        <p:spPr>
          <a:xfrm>
            <a:off x="1022869" y="937260"/>
            <a:ext cx="6792393" cy="4401205"/>
          </a:xfrm>
          <a:prstGeom prst="rect">
            <a:avLst/>
          </a:prstGeom>
          <a:noFill/>
        </p:spPr>
        <p:txBody>
          <a:bodyPr wrap="square" rtlCol="0">
            <a:spAutoFit/>
          </a:bodyPr>
          <a:lstStyle/>
          <a:p>
            <a:pPr>
              <a:buFont typeface="Arial" pitchFamily="34" charset="0"/>
              <a:buChar char="•"/>
            </a:pPr>
            <a:r>
              <a:rPr lang="en-US" sz="2000" dirty="0">
                <a:latin typeface="Carnas Light" charset="0"/>
              </a:rPr>
              <a:t> </a:t>
            </a:r>
            <a:r>
              <a:rPr lang="en-US" sz="2000" b="1" dirty="0">
                <a:latin typeface="Carnas Light" charset="0"/>
              </a:rPr>
              <a:t>Environment is down</a:t>
            </a:r>
          </a:p>
          <a:p>
            <a:pPr lvl="1">
              <a:buFont typeface="Arial" pitchFamily="34" charset="0"/>
              <a:buChar char="•"/>
            </a:pPr>
            <a:r>
              <a:rPr lang="en-US" sz="2000" dirty="0">
                <a:latin typeface="Carnas Light" charset="0"/>
              </a:rPr>
              <a:t> CIRTs </a:t>
            </a:r>
          </a:p>
          <a:p>
            <a:pPr lvl="1">
              <a:buFont typeface="Arial" pitchFamily="34" charset="0"/>
              <a:buChar char="•"/>
            </a:pPr>
            <a:r>
              <a:rPr lang="en-US" sz="2000" dirty="0">
                <a:latin typeface="Carnas Light" charset="0"/>
              </a:rPr>
              <a:t> </a:t>
            </a:r>
            <a:r>
              <a:rPr lang="en-US" sz="2000" dirty="0" err="1">
                <a:latin typeface="Carnas Light" charset="0"/>
              </a:rPr>
              <a:t>Hotfixes</a:t>
            </a:r>
            <a:endParaRPr lang="en-US" sz="2000" dirty="0">
              <a:latin typeface="Carnas Light" charset="0"/>
            </a:endParaRPr>
          </a:p>
          <a:p>
            <a:pPr lvl="1">
              <a:buFont typeface="Arial" pitchFamily="34" charset="0"/>
              <a:buChar char="•"/>
            </a:pPr>
            <a:r>
              <a:rPr lang="en-US" sz="2000" dirty="0">
                <a:latin typeface="Carnas Light" charset="0"/>
              </a:rPr>
              <a:t> Show stoppers</a:t>
            </a:r>
          </a:p>
          <a:p>
            <a:pPr lvl="1">
              <a:buFont typeface="Arial" pitchFamily="34" charset="0"/>
              <a:buChar char="•"/>
            </a:pPr>
            <a:r>
              <a:rPr lang="en-US" sz="2000" dirty="0">
                <a:latin typeface="Carnas Light" charset="0"/>
              </a:rPr>
              <a:t> LIVE mode vs. Stub mode</a:t>
            </a:r>
          </a:p>
          <a:p>
            <a:pPr lvl="1"/>
            <a:endParaRPr lang="en-US" sz="2000" dirty="0">
              <a:latin typeface="Carnas Light" charset="0"/>
            </a:endParaRPr>
          </a:p>
          <a:p>
            <a:pPr>
              <a:buFont typeface="Arial" pitchFamily="34" charset="0"/>
              <a:buChar char="•"/>
            </a:pPr>
            <a:r>
              <a:rPr lang="en-US" sz="2000" dirty="0">
                <a:latin typeface="Carnas Light" charset="0"/>
              </a:rPr>
              <a:t> MDN/SKU issues</a:t>
            </a:r>
          </a:p>
          <a:p>
            <a:pPr>
              <a:buFont typeface="Arial" pitchFamily="34" charset="0"/>
              <a:buChar char="•"/>
            </a:pPr>
            <a:r>
              <a:rPr lang="en-US" sz="2000" dirty="0">
                <a:latin typeface="Carnas Light" charset="0"/>
              </a:rPr>
              <a:t> Incorrect COP selected</a:t>
            </a:r>
          </a:p>
          <a:p>
            <a:pPr>
              <a:buFont typeface="Arial" pitchFamily="34" charset="0"/>
              <a:buChar char="•"/>
            </a:pPr>
            <a:r>
              <a:rPr lang="en-US" sz="2000" dirty="0">
                <a:latin typeface="Carnas Light" charset="0"/>
              </a:rPr>
              <a:t> Inventory issues in DAX</a:t>
            </a:r>
          </a:p>
          <a:p>
            <a:pPr>
              <a:buFont typeface="Arial" pitchFamily="34" charset="0"/>
              <a:buChar char="•"/>
            </a:pPr>
            <a:r>
              <a:rPr lang="en-US" sz="2000" dirty="0">
                <a:latin typeface="Carnas Light" charset="0"/>
              </a:rPr>
              <a:t> Incorrect service version in Service </a:t>
            </a:r>
            <a:r>
              <a:rPr lang="en-US" sz="2000" dirty="0" err="1">
                <a:latin typeface="Carnas Light" charset="0"/>
              </a:rPr>
              <a:t>Config</a:t>
            </a:r>
            <a:r>
              <a:rPr lang="en-US" sz="2000" dirty="0">
                <a:latin typeface="Carnas Light" charset="0"/>
              </a:rPr>
              <a:t> File</a:t>
            </a:r>
          </a:p>
          <a:p>
            <a:pPr>
              <a:buFont typeface="Arial" pitchFamily="34" charset="0"/>
              <a:buChar char="•"/>
            </a:pPr>
            <a:r>
              <a:rPr lang="en-US" sz="2000" dirty="0">
                <a:latin typeface="Carnas Light" charset="0"/>
              </a:rPr>
              <a:t> Incorrect queue </a:t>
            </a:r>
          </a:p>
          <a:p>
            <a:pPr>
              <a:buFont typeface="Arial" pitchFamily="34" charset="0"/>
              <a:buChar char="•"/>
            </a:pPr>
            <a:r>
              <a:rPr lang="en-US" sz="2000" dirty="0">
                <a:latin typeface="Carnas Light" charset="0"/>
              </a:rPr>
              <a:t> Missing or incorrect node</a:t>
            </a:r>
          </a:p>
          <a:p>
            <a:pPr>
              <a:buFont typeface="Arial" pitchFamily="34" charset="0"/>
              <a:buChar char="•"/>
            </a:pPr>
            <a:r>
              <a:rPr lang="en-US" sz="2000" dirty="0">
                <a:latin typeface="Carnas Light" charset="0"/>
              </a:rPr>
              <a:t> Time out / Replay</a:t>
            </a:r>
          </a:p>
          <a:p>
            <a:pPr>
              <a:buFont typeface="Arial" pitchFamily="34" charset="0"/>
              <a:buChar char="•"/>
            </a:pPr>
            <a:r>
              <a:rPr lang="en-US" sz="2000" dirty="0">
                <a:latin typeface="Carnas Light" charset="0"/>
              </a:rPr>
              <a:t> Data sheet missing</a:t>
            </a:r>
          </a:p>
        </p:txBody>
      </p:sp>
    </p:spTree>
    <p:extLst>
      <p:ext uri="{BB962C8B-B14F-4D97-AF65-F5344CB8AC3E}">
        <p14:creationId xmlns:p14="http://schemas.microsoft.com/office/powerpoint/2010/main" val="19880782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indent="0"/>
            <a:r>
              <a:rPr lang="en-US" b="1" dirty="0">
                <a:solidFill>
                  <a:schemeClr val="tx1"/>
                </a:solidFill>
              </a:rPr>
              <a:t>Typical Test Errors Messages</a:t>
            </a:r>
          </a:p>
        </p:txBody>
      </p:sp>
      <p:sp>
        <p:nvSpPr>
          <p:cNvPr id="4" name="Slide Number Placeholder 3"/>
          <p:cNvSpPr>
            <a:spLocks noGrp="1"/>
          </p:cNvSpPr>
          <p:nvPr>
            <p:ph type="sldNum" sz="quarter" idx="4"/>
          </p:nvPr>
        </p:nvSpPr>
        <p:spPr/>
        <p:txBody>
          <a:bodyPr/>
          <a:lstStyle/>
          <a:p>
            <a:fld id="{7591F48A-A635-4EA2-8E7E-325C9425C81C}" type="slidenum">
              <a:rPr lang="en-US" smtClean="0"/>
              <a:pPr/>
              <a:t>47</a:t>
            </a:fld>
            <a:endParaRPr lang="en-US" dirty="0"/>
          </a:p>
        </p:txBody>
      </p:sp>
      <p:sp>
        <p:nvSpPr>
          <p:cNvPr id="8" name="Rectangle 7"/>
          <p:cNvSpPr/>
          <p:nvPr/>
        </p:nvSpPr>
        <p:spPr>
          <a:xfrm>
            <a:off x="1188720" y="1771649"/>
            <a:ext cx="9144000" cy="1077218"/>
          </a:xfrm>
          <a:prstGeom prst="rect">
            <a:avLst/>
          </a:prstGeom>
        </p:spPr>
        <p:txBody>
          <a:bodyPr wrap="square">
            <a:spAutoFit/>
          </a:bodyPr>
          <a:lstStyle/>
          <a:p>
            <a:pPr marL="800100" lvl="1" indent="-342900">
              <a:defRPr/>
            </a:pPr>
            <a:endParaRPr lang="en-US" sz="1600" dirty="0"/>
          </a:p>
          <a:p>
            <a:pPr marL="342900" indent="-342900">
              <a:buFont typeface="Wingdings" pitchFamily="2" charset="2"/>
              <a:buChar char="Ø"/>
              <a:defRPr/>
            </a:pPr>
            <a:endParaRPr lang="en-US" sz="1600" dirty="0"/>
          </a:p>
          <a:p>
            <a:pPr marL="342900" indent="-342900">
              <a:buFont typeface="Wingdings" pitchFamily="2" charset="2"/>
              <a:buChar char="Ø"/>
              <a:defRPr/>
            </a:pPr>
            <a:endParaRPr lang="en-US" sz="1600" dirty="0"/>
          </a:p>
          <a:p>
            <a:pPr marL="342900" indent="-342900">
              <a:defRPr/>
            </a:pPr>
            <a:endParaRPr lang="en-US" sz="1600" dirty="0"/>
          </a:p>
        </p:txBody>
      </p:sp>
      <p:sp>
        <p:nvSpPr>
          <p:cNvPr id="11" name="Rectangle 10"/>
          <p:cNvSpPr/>
          <p:nvPr/>
        </p:nvSpPr>
        <p:spPr>
          <a:xfrm>
            <a:off x="842010" y="1294595"/>
            <a:ext cx="8839200" cy="1077218"/>
          </a:xfrm>
          <a:prstGeom prst="rect">
            <a:avLst/>
          </a:prstGeom>
        </p:spPr>
        <p:txBody>
          <a:bodyPr wrap="square">
            <a:spAutoFit/>
          </a:bodyPr>
          <a:lstStyle/>
          <a:p>
            <a:r>
              <a:rPr lang="en-US" sz="1600" dirty="0">
                <a:latin typeface="Carnas Light" panose="02000503000000020004" charset="0"/>
              </a:rPr>
              <a:t>Run Error: Cannot open database "</a:t>
            </a:r>
            <a:r>
              <a:rPr lang="en-US" sz="1600" dirty="0" err="1">
                <a:latin typeface="Carnas Light" panose="02000503000000020004" charset="0"/>
              </a:rPr>
              <a:t>QADataPrep</a:t>
            </a:r>
            <a:r>
              <a:rPr lang="en-US" sz="1600" dirty="0">
                <a:latin typeface="Carnas Light" panose="02000503000000020004" charset="0"/>
              </a:rPr>
              <a:t>" requested by the login. The login failed.</a:t>
            </a:r>
          </a:p>
          <a:p>
            <a:r>
              <a:rPr lang="en-US" sz="1600" dirty="0">
                <a:latin typeface="Carnas Light" panose="02000503000000020004" charset="0"/>
              </a:rPr>
              <a:t>Function file: [</a:t>
            </a:r>
            <a:r>
              <a:rPr lang="en-US" sz="1600" dirty="0" err="1">
                <a:latin typeface="Carnas Light" panose="02000503000000020004" charset="0"/>
              </a:rPr>
              <a:t>QualityCenter</a:t>
            </a:r>
            <a:r>
              <a:rPr lang="en-US" sz="1600" dirty="0">
                <a:latin typeface="Carnas Light" panose="02000503000000020004" charset="0"/>
              </a:rPr>
              <a:t>] Subject\QA Services\</a:t>
            </a:r>
            <a:r>
              <a:rPr lang="en-US" sz="1600" dirty="0" err="1">
                <a:latin typeface="Carnas Light" panose="02000503000000020004" charset="0"/>
              </a:rPr>
              <a:t>aFunction</a:t>
            </a:r>
            <a:r>
              <a:rPr lang="en-US" sz="1600" dirty="0">
                <a:latin typeface="Carnas Light" panose="02000503000000020004" charset="0"/>
              </a:rPr>
              <a:t> Library\fl_Global.vbs</a:t>
            </a:r>
          </a:p>
          <a:p>
            <a:r>
              <a:rPr lang="en-US" sz="1600" dirty="0">
                <a:latin typeface="Carnas Light" panose="02000503000000020004" charset="0"/>
              </a:rPr>
              <a:t>Line (25498): "	</a:t>
            </a:r>
            <a:r>
              <a:rPr lang="en-US" sz="1600" dirty="0" err="1">
                <a:latin typeface="Carnas Light" panose="02000503000000020004" charset="0"/>
              </a:rPr>
              <a:t>objConnection.Open</a:t>
            </a:r>
            <a:r>
              <a:rPr lang="en-US" sz="1600" dirty="0">
                <a:latin typeface="Carnas Light" panose="02000503000000020004" charset="0"/>
              </a:rPr>
              <a:t> "Server=" &amp; </a:t>
            </a:r>
            <a:r>
              <a:rPr lang="en-US" sz="1600" dirty="0" err="1">
                <a:latin typeface="Carnas Light" panose="02000503000000020004" charset="0"/>
              </a:rPr>
              <a:t>strServer</a:t>
            </a:r>
            <a:r>
              <a:rPr lang="en-US" sz="1600" dirty="0">
                <a:latin typeface="Carnas Light" panose="02000503000000020004" charset="0"/>
              </a:rPr>
              <a:t> &amp; ";Database=</a:t>
            </a:r>
            <a:r>
              <a:rPr lang="en-US" sz="1600" dirty="0" err="1">
                <a:latin typeface="Carnas Light" panose="02000503000000020004" charset="0"/>
              </a:rPr>
              <a:t>QADataPrep;Trusted_Connection</a:t>
            </a:r>
            <a:r>
              <a:rPr lang="en-US" sz="1600" dirty="0">
                <a:latin typeface="Carnas Light" panose="02000503000000020004" charset="0"/>
              </a:rPr>
              <a:t>=yes"".</a:t>
            </a:r>
          </a:p>
        </p:txBody>
      </p:sp>
      <p:sp>
        <p:nvSpPr>
          <p:cNvPr id="12" name="Rectangle 11"/>
          <p:cNvSpPr/>
          <p:nvPr/>
        </p:nvSpPr>
        <p:spPr>
          <a:xfrm>
            <a:off x="842010" y="2552799"/>
            <a:ext cx="9044940" cy="338554"/>
          </a:xfrm>
          <a:prstGeom prst="rect">
            <a:avLst/>
          </a:prstGeom>
        </p:spPr>
        <p:txBody>
          <a:bodyPr wrap="square">
            <a:spAutoFit/>
          </a:bodyPr>
          <a:lstStyle/>
          <a:p>
            <a:r>
              <a:rPr lang="en-US" sz="1600" dirty="0" err="1">
                <a:latin typeface="Carnas Light" panose="02000503000000020004" charset="0"/>
              </a:rPr>
              <a:t>Verison</a:t>
            </a:r>
            <a:r>
              <a:rPr lang="en-US" sz="1600" dirty="0">
                <a:latin typeface="Carnas Light" panose="02000503000000020004" charset="0"/>
              </a:rPr>
              <a:t> number can not be found due to an invalid input parameter, please re-check parameters</a:t>
            </a:r>
          </a:p>
        </p:txBody>
      </p:sp>
      <p:sp>
        <p:nvSpPr>
          <p:cNvPr id="13" name="Rectangle 12"/>
          <p:cNvSpPr/>
          <p:nvPr/>
        </p:nvSpPr>
        <p:spPr>
          <a:xfrm>
            <a:off x="842010" y="3234690"/>
            <a:ext cx="9673590" cy="2308324"/>
          </a:xfrm>
          <a:prstGeom prst="rect">
            <a:avLst/>
          </a:prstGeom>
        </p:spPr>
        <p:txBody>
          <a:bodyPr wrap="square">
            <a:spAutoFit/>
          </a:bodyPr>
          <a:lstStyle/>
          <a:p>
            <a:r>
              <a:rPr lang="en-US" sz="1600" dirty="0">
                <a:latin typeface="Carnas Light" panose="02000503000000020004" charset="0"/>
              </a:rPr>
              <a:t>&lt;?xml version="1.0" encoding="UTF-8"?&gt;&lt;ns0:ProcessReplacementEquipmentResponse xmlns:ns0="http://services.client.com/schemas/ProcessReplacementEquipmentResponse/1.0.2"&gt;    &lt;ns1:Errors xmlns:ns1="http://services.client.com/schemas/clientCanonicalModel/2.0.0"&gt;        &lt;ns2:Error xmlns:ns2="http://services.client.com/schemas/Errors/1.0.0"&gt;            &lt;ns2:ErrorType&gt;Application&lt;/ns2:ErrorType&gt;            &lt;ns2:ErrorNumber&gt;1&lt;/ns2:ErrorNumber&gt;            &lt;ns2:ErrorMessage&gt;Error in the </a:t>
            </a:r>
            <a:r>
              <a:rPr lang="en-US" sz="1600" dirty="0" err="1">
                <a:latin typeface="Carnas Light" panose="02000503000000020004" charset="0"/>
              </a:rPr>
              <a:t>JMSProcessReplacementEquipment</a:t>
            </a:r>
            <a:r>
              <a:rPr lang="en-US" sz="1600" dirty="0">
                <a:latin typeface="Carnas Light" panose="02000503000000020004" charset="0"/>
              </a:rPr>
              <a:t> Service: A validation occurred while parsing:  validation error: unexpected content "{http://services.client.com/schemas/ProcessReplacementEquipmentRequest/1.0.1}IsAvailableForBackorder"; expected </a:t>
            </a:r>
          </a:p>
        </p:txBody>
      </p:sp>
      <p:sp>
        <p:nvSpPr>
          <p:cNvPr id="16" name="Rectangle 15"/>
          <p:cNvSpPr/>
          <p:nvPr/>
        </p:nvSpPr>
        <p:spPr>
          <a:xfrm>
            <a:off x="918882" y="5728553"/>
            <a:ext cx="7848600" cy="338554"/>
          </a:xfrm>
          <a:prstGeom prst="rect">
            <a:avLst/>
          </a:prstGeom>
        </p:spPr>
        <p:txBody>
          <a:bodyPr wrap="square">
            <a:spAutoFit/>
          </a:bodyPr>
          <a:lstStyle/>
          <a:p>
            <a:r>
              <a:rPr lang="en-US" sz="1600" dirty="0">
                <a:latin typeface="Carnas Light" panose="02000503000000020004" charset="0"/>
              </a:rPr>
              <a:t>File \\nasappfp01\IT\IT_QA_Test\QATest_Data\CS\305268\ not found</a:t>
            </a:r>
          </a:p>
        </p:txBody>
      </p:sp>
    </p:spTree>
    <p:extLst>
      <p:ext uri="{BB962C8B-B14F-4D97-AF65-F5344CB8AC3E}">
        <p14:creationId xmlns:p14="http://schemas.microsoft.com/office/powerpoint/2010/main" val="19880782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089270" cy="418678"/>
          </a:xfrm>
        </p:spPr>
        <p:txBody>
          <a:bodyPr/>
          <a:lstStyle/>
          <a:p>
            <a:pPr marL="0" lvl="0" indent="0">
              <a:defRPr/>
            </a:pPr>
            <a:r>
              <a:rPr lang="en-IN" dirty="0">
                <a:cs typeface="Arial" pitchFamily="34" charset="0"/>
              </a:rPr>
              <a:t>Manual Testers Contribution for Automation Efforts</a:t>
            </a:r>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48</a:t>
            </a:fld>
            <a:endParaRPr lang="en-US" dirty="0"/>
          </a:p>
        </p:txBody>
      </p:sp>
      <p:pic>
        <p:nvPicPr>
          <p:cNvPr id="7" name="Picture 2" descr="D:\Drawing11.jpg"/>
          <p:cNvPicPr>
            <a:picLocks noChangeAspect="1" noChangeArrowheads="1"/>
          </p:cNvPicPr>
          <p:nvPr/>
        </p:nvPicPr>
        <p:blipFill>
          <a:blip r:embed="rId2" cstate="print">
            <a:duotone>
              <a:prstClr val="black"/>
              <a:schemeClr val="accent1">
                <a:tint val="45000"/>
                <a:satMod val="400000"/>
              </a:schemeClr>
            </a:duotone>
            <a:extLst>
              <a:ext uri="{BEBA8EAE-BF5A-486C-A8C5-ECC9F3942E4B}">
                <a14:imgProps xmlns:a14="http://schemas.microsoft.com/office/drawing/2010/main">
                  <a14:imgLayer r:embed="rId3"/>
                </a14:imgProps>
              </a:ext>
            </a:extLst>
          </a:blip>
          <a:srcRect/>
          <a:stretch>
            <a:fillRect/>
          </a:stretch>
        </p:blipFill>
        <p:spPr bwMode="auto">
          <a:xfrm>
            <a:off x="800100" y="933450"/>
            <a:ext cx="9044422" cy="5422900"/>
          </a:xfrm>
          <a:prstGeom prst="rect">
            <a:avLst/>
          </a:prstGeom>
          <a:noFill/>
          <a:ln>
            <a:noFill/>
          </a:ln>
        </p:spPr>
      </p:pic>
    </p:spTree>
    <p:extLst>
      <p:ext uri="{BB962C8B-B14F-4D97-AF65-F5344CB8AC3E}">
        <p14:creationId xmlns:p14="http://schemas.microsoft.com/office/powerpoint/2010/main" val="19880782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IN" dirty="0"/>
              <a:t>Voice Script Generation Tool</a:t>
            </a:r>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49</a:t>
            </a:fld>
            <a:endParaRPr lang="en-US" dirty="0"/>
          </a:p>
        </p:txBody>
      </p:sp>
      <p:pic>
        <p:nvPicPr>
          <p:cNvPr id="8" name="Picture 2"/>
          <p:cNvPicPr>
            <a:picLocks noChangeAspect="1" noChangeArrowheads="1"/>
          </p:cNvPicPr>
          <p:nvPr/>
        </p:nvPicPr>
        <p:blipFill>
          <a:blip r:embed="rId2" cstate="print"/>
          <a:srcRect/>
          <a:stretch>
            <a:fillRect/>
          </a:stretch>
        </p:blipFill>
        <p:spPr bwMode="auto">
          <a:xfrm>
            <a:off x="529200" y="1169798"/>
            <a:ext cx="7228913" cy="4635320"/>
          </a:xfrm>
          <a:prstGeom prst="rect">
            <a:avLst/>
          </a:prstGeom>
          <a:noFill/>
          <a:ln w="19050">
            <a:solidFill>
              <a:srgbClr val="FFFF00"/>
            </a:solidFill>
            <a:miter lim="800000"/>
            <a:headEnd/>
            <a:tailEnd/>
          </a:ln>
          <a:effectLst>
            <a:outerShdw blurRad="50800" dist="38100" dir="2700000" algn="tl" rotWithShape="0">
              <a:prstClr val="black">
                <a:alpha val="40000"/>
              </a:prstClr>
            </a:outerShdw>
          </a:effectLst>
        </p:spPr>
      </p:pic>
      <p:sp>
        <p:nvSpPr>
          <p:cNvPr id="10" name="TextBox 9"/>
          <p:cNvSpPr txBox="1"/>
          <p:nvPr/>
        </p:nvSpPr>
        <p:spPr bwMode="auto">
          <a:xfrm>
            <a:off x="7920990" y="1169798"/>
            <a:ext cx="3733800" cy="3474797"/>
          </a:xfrm>
          <a:prstGeom prst="rect">
            <a:avLst/>
          </a:prstGeom>
          <a:noFill/>
          <a:ln>
            <a:miter lim="800000"/>
            <a:headEnd/>
            <a:tailEnd/>
          </a:ln>
        </p:spPr>
        <p:txBody>
          <a:bodyPr vert="horz" wrap="square" lIns="91440" tIns="45720" rIns="91440" bIns="45720" numCol="1" rtlCol="0" anchor="t" anchorCtr="0" compatLnSpc="1">
            <a:prstTxWarp prst="textNoShape">
              <a:avLst/>
            </a:prstTxWarp>
            <a:spAutoFit/>
          </a:bodyPr>
          <a:lstStyle/>
          <a:p>
            <a:pPr marL="234950" indent="-234950">
              <a:spcBef>
                <a:spcPct val="20000"/>
              </a:spcBef>
              <a:buClr>
                <a:srgbClr val="FF6600"/>
              </a:buClr>
            </a:pPr>
            <a:r>
              <a:rPr lang="en-US" sz="1600" b="1" dirty="0">
                <a:solidFill>
                  <a:srgbClr val="616161"/>
                </a:solidFill>
                <a:latin typeface="Carnas Light" panose="02000503000000020004" charset="0"/>
              </a:rPr>
              <a:t>Utility URL: </a:t>
            </a:r>
          </a:p>
          <a:p>
            <a:pPr marL="234950" indent="-234950">
              <a:spcBef>
                <a:spcPct val="20000"/>
              </a:spcBef>
              <a:buClr>
                <a:srgbClr val="FF6600"/>
              </a:buClr>
            </a:pPr>
            <a:r>
              <a:rPr lang="en-US" sz="1100" dirty="0">
                <a:solidFill>
                  <a:srgbClr val="616161"/>
                </a:solidFill>
                <a:latin typeface="Carnas Light" panose="02000503000000020004" charset="0"/>
                <a:hlinkClick r:id="rId3"/>
              </a:rPr>
              <a:t>http://nprlabsqa5332/Syne User </a:t>
            </a:r>
            <a:r>
              <a:rPr lang="en-US" sz="1100" dirty="0" err="1">
                <a:solidFill>
                  <a:srgbClr val="616161"/>
                </a:solidFill>
                <a:latin typeface="Carnas Light" panose="02000503000000020004" charset="0"/>
                <a:hlinkClick r:id="rId3"/>
              </a:rPr>
              <a:t>ManagementTool</a:t>
            </a:r>
            <a:r>
              <a:rPr lang="en-US" sz="1100" dirty="0">
                <a:solidFill>
                  <a:srgbClr val="616161"/>
                </a:solidFill>
                <a:latin typeface="Carnas Light" panose="02000503000000020004" charset="0"/>
                <a:hlinkClick r:id="rId3"/>
              </a:rPr>
              <a:t>/Object_Repository.aspx</a:t>
            </a:r>
            <a:endParaRPr lang="en-US" sz="1100" dirty="0">
              <a:solidFill>
                <a:srgbClr val="616161"/>
              </a:solidFill>
              <a:latin typeface="Carnas Light" panose="02000503000000020004" charset="0"/>
            </a:endParaRPr>
          </a:p>
          <a:p>
            <a:pPr marL="234950" indent="-234950">
              <a:spcBef>
                <a:spcPct val="20000"/>
              </a:spcBef>
              <a:buClr>
                <a:srgbClr val="FF6600"/>
              </a:buClr>
            </a:pPr>
            <a:endParaRPr lang="en-US" sz="1100" dirty="0">
              <a:solidFill>
                <a:srgbClr val="616161"/>
              </a:solidFill>
              <a:latin typeface="Carnas Light" panose="02000503000000020004" charset="0"/>
            </a:endParaRPr>
          </a:p>
          <a:p>
            <a:pPr marL="234950" indent="-234950">
              <a:spcBef>
                <a:spcPct val="20000"/>
              </a:spcBef>
              <a:buClr>
                <a:srgbClr val="FF6600"/>
              </a:buClr>
            </a:pPr>
            <a:r>
              <a:rPr lang="en-US" sz="1600" b="1" dirty="0">
                <a:solidFill>
                  <a:srgbClr val="616161"/>
                </a:solidFill>
                <a:latin typeface="Carnas Light" charset="0"/>
              </a:rPr>
              <a:t>Features :</a:t>
            </a:r>
          </a:p>
          <a:p>
            <a:pPr marL="285750" indent="-285750">
              <a:spcBef>
                <a:spcPct val="20000"/>
              </a:spcBef>
              <a:buClr>
                <a:srgbClr val="FF6600"/>
              </a:buClr>
              <a:buFont typeface="Arial" panose="020B0604020202020204" pitchFamily="34" charset="0"/>
              <a:buChar char="•"/>
            </a:pPr>
            <a:r>
              <a:rPr lang="en-US" sz="1600" dirty="0">
                <a:latin typeface="Carnas Light" charset="0"/>
              </a:rPr>
              <a:t>Test Script Creation</a:t>
            </a:r>
          </a:p>
          <a:p>
            <a:pPr marL="285750" indent="-285750">
              <a:spcBef>
                <a:spcPct val="20000"/>
              </a:spcBef>
              <a:buClr>
                <a:srgbClr val="FF6600"/>
              </a:buClr>
              <a:buFont typeface="Arial" panose="020B0604020202020204" pitchFamily="34" charset="0"/>
              <a:buChar char="•"/>
            </a:pPr>
            <a:r>
              <a:rPr lang="en-US" sz="1600" dirty="0">
                <a:latin typeface="Carnas Light" charset="0"/>
              </a:rPr>
              <a:t>Adding an Object to Object Repository</a:t>
            </a:r>
          </a:p>
          <a:p>
            <a:pPr marL="285750" indent="-285750">
              <a:spcBef>
                <a:spcPct val="20000"/>
              </a:spcBef>
              <a:buClr>
                <a:srgbClr val="FF6600"/>
              </a:buClr>
              <a:buFont typeface="Arial" panose="020B0604020202020204" pitchFamily="34" charset="0"/>
              <a:buChar char="•"/>
            </a:pPr>
            <a:r>
              <a:rPr lang="en-US" sz="1600" dirty="0">
                <a:latin typeface="Carnas Light" charset="0"/>
              </a:rPr>
              <a:t>Adding  Key words</a:t>
            </a:r>
          </a:p>
          <a:p>
            <a:pPr marL="285750" indent="-285750">
              <a:spcBef>
                <a:spcPct val="20000"/>
              </a:spcBef>
              <a:buClr>
                <a:srgbClr val="FF6600"/>
              </a:buClr>
              <a:buFont typeface="Arial" panose="020B0604020202020204" pitchFamily="34" charset="0"/>
              <a:buChar char="•"/>
            </a:pPr>
            <a:r>
              <a:rPr lang="en-US" sz="1600" dirty="0">
                <a:latin typeface="Carnas Light" charset="0"/>
              </a:rPr>
              <a:t>Adding ,Updating  and Deleting Queries </a:t>
            </a:r>
          </a:p>
          <a:p>
            <a:pPr marL="285750" indent="-285750">
              <a:spcBef>
                <a:spcPct val="20000"/>
              </a:spcBef>
              <a:buClr>
                <a:srgbClr val="FF6600"/>
              </a:buClr>
              <a:buFont typeface="Arial" panose="020B0604020202020204" pitchFamily="34" charset="0"/>
              <a:buChar char="•"/>
            </a:pPr>
            <a:r>
              <a:rPr lang="en-US" sz="1600" dirty="0">
                <a:latin typeface="Carnas Light" charset="0"/>
              </a:rPr>
              <a:t>Storing Global</a:t>
            </a:r>
          </a:p>
          <a:p>
            <a:pPr marL="285750" indent="-285750">
              <a:spcBef>
                <a:spcPct val="20000"/>
              </a:spcBef>
              <a:buClr>
                <a:srgbClr val="FF6600"/>
              </a:buClr>
              <a:buFont typeface="Arial" panose="020B0604020202020204" pitchFamily="34" charset="0"/>
              <a:buChar char="•"/>
            </a:pPr>
            <a:r>
              <a:rPr lang="en-US" sz="1600" dirty="0">
                <a:latin typeface="Carnas Light" charset="0"/>
              </a:rPr>
              <a:t>Intake request </a:t>
            </a:r>
            <a:endParaRPr lang="en-IN" sz="1600" dirty="0">
              <a:latin typeface="Carnas Light" charset="0"/>
            </a:endParaRPr>
          </a:p>
        </p:txBody>
      </p:sp>
    </p:spTree>
    <p:extLst>
      <p:ext uri="{BB962C8B-B14F-4D97-AF65-F5344CB8AC3E}">
        <p14:creationId xmlns:p14="http://schemas.microsoft.com/office/powerpoint/2010/main" val="1988078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7768980" cy="418678"/>
          </a:xfrm>
        </p:spPr>
        <p:txBody>
          <a:bodyPr/>
          <a:lstStyle/>
          <a:p>
            <a:pPr marL="0" lvl="1" indent="0">
              <a:spcBef>
                <a:spcPts val="1000"/>
              </a:spcBef>
              <a:buClrTx/>
              <a:buSzTx/>
              <a:buNone/>
            </a:pPr>
            <a:r>
              <a:rPr lang="en-US" sz="3200" b="1" dirty="0">
                <a:solidFill>
                  <a:srgbClr val="4B4B4B"/>
                </a:solidFill>
                <a:latin typeface="Carnas ExtraLight"/>
                <a:cs typeface="Carnas ExtraLight"/>
              </a:rPr>
              <a:t>Syne User Management</a:t>
            </a:r>
            <a:r>
              <a:rPr lang="en-US" b="1" dirty="0"/>
              <a:t> </a:t>
            </a:r>
            <a:r>
              <a:rPr lang="en-US" sz="3200" b="1" dirty="0">
                <a:solidFill>
                  <a:srgbClr val="4B4B4B"/>
                </a:solidFill>
                <a:latin typeface="Carnas ExtraLight"/>
                <a:cs typeface="Carnas ExtraLight"/>
              </a:rPr>
              <a:t>Architecture Walkthrough</a:t>
            </a:r>
          </a:p>
        </p:txBody>
      </p:sp>
      <p:sp>
        <p:nvSpPr>
          <p:cNvPr id="4" name="Slide Number Placeholder 3"/>
          <p:cNvSpPr>
            <a:spLocks noGrp="1"/>
          </p:cNvSpPr>
          <p:nvPr>
            <p:ph type="sldNum" sz="quarter" idx="4"/>
          </p:nvPr>
        </p:nvSpPr>
        <p:spPr/>
        <p:txBody>
          <a:bodyPr/>
          <a:lstStyle/>
          <a:p>
            <a:fld id="{7591F48A-A635-4EA2-8E7E-325C9425C81C}" type="slidenum">
              <a:rPr lang="en-US" smtClean="0"/>
              <a:pPr/>
              <a:t>5</a:t>
            </a:fld>
            <a:endParaRPr lang="en-US" dirty="0"/>
          </a:p>
        </p:txBody>
      </p:sp>
      <p:pic>
        <p:nvPicPr>
          <p:cNvPr id="5" name="Picture 4"/>
          <p:cNvPicPr/>
          <p:nvPr/>
        </p:nvPicPr>
        <p:blipFill>
          <a:blip r:embed="rId2"/>
          <a:srcRect/>
          <a:stretch>
            <a:fillRect/>
          </a:stretch>
        </p:blipFill>
        <p:spPr bwMode="auto">
          <a:xfrm>
            <a:off x="1006998" y="879675"/>
            <a:ext cx="10233816" cy="4511475"/>
          </a:xfrm>
          <a:prstGeom prst="rect">
            <a:avLst/>
          </a:prstGeom>
          <a:ln w="6350" cap="sq">
            <a:solidFill>
              <a:srgbClr val="000000"/>
            </a:solidFill>
            <a:prstDash val="solid"/>
            <a:miter lim="800000"/>
          </a:ln>
          <a:effectLst>
            <a:outerShdw blurRad="50800" dist="38100" dir="2700000" algn="tl" rotWithShape="0">
              <a:srgbClr val="000000">
                <a:alpha val="43000"/>
              </a:srgbClr>
            </a:outerShdw>
          </a:effectLst>
        </p:spPr>
      </p:pic>
      <p:sp>
        <p:nvSpPr>
          <p:cNvPr id="7" name="Rectangle 6"/>
          <p:cNvSpPr/>
          <p:nvPr/>
        </p:nvSpPr>
        <p:spPr>
          <a:xfrm>
            <a:off x="1085850" y="5524500"/>
            <a:ext cx="10191750" cy="1200329"/>
          </a:xfrm>
          <a:prstGeom prst="rect">
            <a:avLst/>
          </a:prstGeom>
        </p:spPr>
        <p:txBody>
          <a:bodyPr wrap="square">
            <a:spAutoFit/>
          </a:bodyPr>
          <a:lstStyle/>
          <a:p>
            <a:r>
              <a:rPr lang="en-US" b="1" dirty="0">
                <a:latin typeface="Carnas Light" charset="0"/>
                <a:cs typeface="Carnas Medium"/>
              </a:rPr>
              <a:t>Framework mainly consists of 8 sections, namely, Input Test Script File/Builder UI Module, Input Unit Module, Processing Unit Module, Execution Unit Module, Output Unit Module, Test Management Tool Interface Module, Reporting Layer Module, and Software Interface Adapter Module</a:t>
            </a:r>
            <a:endParaRPr lang="en-IN" b="1" dirty="0"/>
          </a:p>
        </p:txBody>
      </p:sp>
    </p:spTree>
    <p:extLst>
      <p:ext uri="{BB962C8B-B14F-4D97-AF65-F5344CB8AC3E}">
        <p14:creationId xmlns:p14="http://schemas.microsoft.com/office/powerpoint/2010/main" val="9600258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IN" dirty="0"/>
              <a:t>Role Definitions and Benefits</a:t>
            </a:r>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50</a:t>
            </a:fld>
            <a:endParaRPr lang="en-US" dirty="0"/>
          </a:p>
        </p:txBody>
      </p:sp>
      <p:sp>
        <p:nvSpPr>
          <p:cNvPr id="7" name="Content Placeholder 2"/>
          <p:cNvSpPr>
            <a:spLocks noGrp="1"/>
          </p:cNvSpPr>
          <p:nvPr>
            <p:ph type="body" sz="quarter" idx="12"/>
          </p:nvPr>
        </p:nvSpPr>
        <p:spPr>
          <a:xfrm>
            <a:off x="933450" y="890905"/>
            <a:ext cx="10188575" cy="5110163"/>
          </a:xfrm>
        </p:spPr>
        <p:txBody>
          <a:bodyPr/>
          <a:lstStyle/>
          <a:p>
            <a:pPr marL="0" lvl="4" indent="0">
              <a:buNone/>
            </a:pPr>
            <a:r>
              <a:rPr lang="en-US" sz="1800" b="1" u="sng" dirty="0">
                <a:latin typeface="Carnas Light" charset="0"/>
              </a:rPr>
              <a:t>Role Definitions</a:t>
            </a:r>
            <a:endParaRPr lang="en-IN" sz="1800" b="1" u="sng" dirty="0">
              <a:latin typeface="Carnas Light" charset="0"/>
            </a:endParaRPr>
          </a:p>
          <a:p>
            <a:r>
              <a:rPr lang="en-IN" b="1" dirty="0">
                <a:latin typeface="Carnas Light" charset="0"/>
              </a:rPr>
              <a:t>Manual Tester</a:t>
            </a:r>
            <a:r>
              <a:rPr lang="en-IN" dirty="0">
                <a:latin typeface="Carnas Light" charset="0"/>
              </a:rPr>
              <a:t>– creates the actual Keyword driven test cases in a </a:t>
            </a:r>
            <a:r>
              <a:rPr lang="en-IN" dirty="0" err="1">
                <a:latin typeface="Carnas Light" charset="0"/>
              </a:rPr>
              <a:t>spreadsheet</a:t>
            </a:r>
            <a:r>
              <a:rPr lang="en-IN" dirty="0">
                <a:latin typeface="Carnas Light" charset="0"/>
              </a:rPr>
              <a:t>,</a:t>
            </a:r>
          </a:p>
          <a:p>
            <a:r>
              <a:rPr lang="en-IN" dirty="0">
                <a:latin typeface="Carnas Light" charset="0"/>
              </a:rPr>
              <a:t>including pre- and post-conditions and Keyword parameters. This role will be</a:t>
            </a:r>
          </a:p>
          <a:p>
            <a:r>
              <a:rPr lang="en-IN" dirty="0">
                <a:latin typeface="Carnas Light" charset="0"/>
              </a:rPr>
              <a:t>played by a non-technical subject matter expert / business user</a:t>
            </a:r>
          </a:p>
          <a:p>
            <a:r>
              <a:rPr lang="en-IN" b="1" dirty="0">
                <a:latin typeface="Carnas Light" charset="0"/>
              </a:rPr>
              <a:t>Automation Tester</a:t>
            </a:r>
            <a:r>
              <a:rPr lang="en-IN" dirty="0">
                <a:latin typeface="Carnas Light" charset="0"/>
              </a:rPr>
              <a:t>– maintains the core framework and enhances the same</a:t>
            </a:r>
          </a:p>
          <a:p>
            <a:r>
              <a:rPr lang="en-IN" dirty="0">
                <a:latin typeface="Carnas Light" charset="0"/>
              </a:rPr>
              <a:t>for any new customizations or enhancements. This role is a technical person and</a:t>
            </a:r>
          </a:p>
          <a:p>
            <a:r>
              <a:rPr lang="en-IN" dirty="0">
                <a:latin typeface="Carnas Light" charset="0"/>
              </a:rPr>
              <a:t>is well versed with coding and the scripting language referred by tool</a:t>
            </a:r>
          </a:p>
          <a:p>
            <a:endParaRPr lang="en-US" dirty="0">
              <a:latin typeface="Carnas Light" charset="0"/>
            </a:endParaRPr>
          </a:p>
          <a:p>
            <a:pPr marL="0" lvl="4" indent="0">
              <a:buNone/>
            </a:pPr>
            <a:r>
              <a:rPr lang="en-US" sz="1800" b="1" u="sng" dirty="0">
                <a:latin typeface="Carnas Light" charset="0"/>
              </a:rPr>
              <a:t>Benefits</a:t>
            </a:r>
          </a:p>
          <a:p>
            <a:pPr>
              <a:buAutoNum type="arabicPeriod"/>
            </a:pPr>
            <a:r>
              <a:rPr lang="en-US" dirty="0">
                <a:latin typeface="Carnas Light" charset="0"/>
              </a:rPr>
              <a:t>Automation utilization and coverage</a:t>
            </a:r>
          </a:p>
          <a:p>
            <a:pPr>
              <a:buAutoNum type="arabicPeriod"/>
            </a:pPr>
            <a:r>
              <a:rPr lang="en-US" dirty="0">
                <a:latin typeface="Carnas Light" charset="0"/>
              </a:rPr>
              <a:t>Extend system test automation </a:t>
            </a:r>
            <a:r>
              <a:rPr lang="en-US" dirty="0" err="1">
                <a:latin typeface="Carnas Light" charset="0"/>
              </a:rPr>
              <a:t>upto</a:t>
            </a:r>
            <a:r>
              <a:rPr lang="en-US" dirty="0">
                <a:latin typeface="Carnas Light" charset="0"/>
              </a:rPr>
              <a:t> 40 to 50% </a:t>
            </a:r>
          </a:p>
          <a:p>
            <a:pPr>
              <a:buAutoNum type="arabicPeriod"/>
            </a:pPr>
            <a:r>
              <a:rPr lang="en-US" dirty="0">
                <a:latin typeface="Carnas Light" charset="0"/>
              </a:rPr>
              <a:t>Execution effort will be less</a:t>
            </a:r>
          </a:p>
          <a:p>
            <a:r>
              <a:rPr lang="en-US" b="1" dirty="0">
                <a:latin typeface="Carnas Light" charset="0"/>
              </a:rPr>
              <a:t>Example-</a:t>
            </a:r>
            <a:r>
              <a:rPr lang="en-US" dirty="0">
                <a:latin typeface="Carnas Light" charset="0"/>
              </a:rPr>
              <a:t> Single script can be used for multiple client (north America)</a:t>
            </a:r>
          </a:p>
          <a:p>
            <a:pPr>
              <a:buAutoNum type="arabicPeriod"/>
            </a:pPr>
            <a:endParaRPr lang="en-IN" dirty="0">
              <a:latin typeface="Carnas Light" charset="0"/>
            </a:endParaRPr>
          </a:p>
        </p:txBody>
      </p:sp>
    </p:spTree>
    <p:extLst>
      <p:ext uri="{BB962C8B-B14F-4D97-AF65-F5344CB8AC3E}">
        <p14:creationId xmlns:p14="http://schemas.microsoft.com/office/powerpoint/2010/main" val="19880782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IN" dirty="0"/>
              <a:t>Benefits and Future plan</a:t>
            </a:r>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51</a:t>
            </a:fld>
            <a:endParaRPr lang="en-US" dirty="0"/>
          </a:p>
        </p:txBody>
      </p:sp>
      <p:sp>
        <p:nvSpPr>
          <p:cNvPr id="7" name="Content Placeholder 2"/>
          <p:cNvSpPr txBox="1">
            <a:spLocks/>
          </p:cNvSpPr>
          <p:nvPr/>
        </p:nvSpPr>
        <p:spPr>
          <a:xfrm>
            <a:off x="590550" y="925830"/>
            <a:ext cx="10110788" cy="4179570"/>
          </a:xfrm>
          <a:prstGeom prst="rect">
            <a:avLst/>
          </a:prstGeom>
        </p:spPr>
        <p:txBody>
          <a:bodyPr/>
          <a:lstStyle/>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a:solidFill>
                  <a:srgbClr val="4B4B4B"/>
                </a:solidFill>
                <a:latin typeface="Carnas Light" charset="0"/>
                <a:cs typeface="Carnas Medium"/>
              </a:rPr>
              <a:t>Compatible with different input formats</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a:solidFill>
                  <a:srgbClr val="4B4B4B"/>
                </a:solidFill>
                <a:latin typeface="Carnas Light" charset="0"/>
                <a:cs typeface="Carnas Medium"/>
              </a:rPr>
              <a:t>Automatic scripts sync-up according to business rule change</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a:solidFill>
                  <a:srgbClr val="4B4B4B"/>
                </a:solidFill>
                <a:latin typeface="Carnas Light" charset="0"/>
                <a:cs typeface="Carnas Medium"/>
              </a:rPr>
              <a:t>Re-usable function library</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a:solidFill>
                  <a:srgbClr val="4B4B4B"/>
                </a:solidFill>
                <a:latin typeface="Carnas Light" charset="0"/>
                <a:cs typeface="Carnas Medium"/>
              </a:rPr>
              <a:t>Adhered all coding standards</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a:solidFill>
                  <a:srgbClr val="4B4B4B"/>
                </a:solidFill>
                <a:latin typeface="Carnas Light" charset="0"/>
                <a:cs typeface="Carnas Medium"/>
              </a:rPr>
              <a:t>Built in business template cases for rapid style script development</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a:solidFill>
                  <a:srgbClr val="4B4B4B"/>
                </a:solidFill>
                <a:latin typeface="Carnas Light" charset="0"/>
                <a:cs typeface="Carnas Medium"/>
              </a:rPr>
              <a:t>Easily grafted with different platform</a:t>
            </a:r>
          </a:p>
          <a:p>
            <a:pPr marL="742950" lvl="1" indent="-285750">
              <a:lnSpc>
                <a:spcPct val="90000"/>
              </a:lnSpc>
              <a:spcBef>
                <a:spcPts val="500"/>
              </a:spcBef>
              <a:buFont typeface="Arial" panose="020B0604020202020204" pitchFamily="34" charset="0"/>
              <a:buChar char="•"/>
            </a:pPr>
            <a:r>
              <a:rPr lang="en-US" dirty="0">
                <a:solidFill>
                  <a:srgbClr val="4B4B4B"/>
                </a:solidFill>
                <a:latin typeface="Carnas Light" charset="0"/>
                <a:cs typeface="Carnas Medium"/>
              </a:rPr>
              <a:t>Thread safe i.e. multiple business test cases execute independent of each other</a:t>
            </a:r>
          </a:p>
          <a:p>
            <a:pPr marL="742950" lvl="1" indent="-285750">
              <a:lnSpc>
                <a:spcPct val="90000"/>
              </a:lnSpc>
              <a:spcBef>
                <a:spcPts val="500"/>
              </a:spcBef>
              <a:buFont typeface="Arial" panose="020B0604020202020204" pitchFamily="34" charset="0"/>
              <a:buChar char="•"/>
            </a:pPr>
            <a:r>
              <a:rPr lang="en-US" dirty="0">
                <a:solidFill>
                  <a:srgbClr val="4B4B4B"/>
                </a:solidFill>
                <a:latin typeface="Carnas Light" charset="0"/>
                <a:cs typeface="Carnas Medium"/>
              </a:rPr>
              <a:t>Extensibility and Maintenance Friendly</a:t>
            </a:r>
          </a:p>
          <a:p>
            <a:pPr marL="742950" lvl="1" indent="-285750">
              <a:lnSpc>
                <a:spcPct val="90000"/>
              </a:lnSpc>
              <a:spcBef>
                <a:spcPts val="500"/>
              </a:spcBef>
              <a:buFont typeface="Arial" panose="020B0604020202020204" pitchFamily="34" charset="0"/>
              <a:buChar char="•"/>
            </a:pPr>
            <a:r>
              <a:rPr lang="en-US" dirty="0">
                <a:solidFill>
                  <a:srgbClr val="4B4B4B"/>
                </a:solidFill>
                <a:latin typeface="Carnas Light" charset="0"/>
                <a:cs typeface="Carnas Medium"/>
              </a:rPr>
              <a:t>Easily move on freeware or cost effective tools</a:t>
            </a:r>
          </a:p>
          <a:p>
            <a:pPr marL="742950" lvl="1" indent="-285750">
              <a:lnSpc>
                <a:spcPct val="90000"/>
              </a:lnSpc>
              <a:spcBef>
                <a:spcPts val="500"/>
              </a:spcBef>
              <a:buFont typeface="Arial" panose="020B0604020202020204" pitchFamily="34" charset="0"/>
              <a:buChar char="•"/>
            </a:pPr>
            <a:r>
              <a:rPr lang="en-US" dirty="0">
                <a:solidFill>
                  <a:srgbClr val="4B4B4B"/>
                </a:solidFill>
                <a:latin typeface="Carnas Light" charset="0"/>
                <a:cs typeface="Carnas Medium"/>
              </a:rPr>
              <a:t>No licensing fee. Can be used widely by SQA as well as Dev team members on Dev </a:t>
            </a:r>
            <a:r>
              <a:rPr lang="en-US" dirty="0" err="1">
                <a:solidFill>
                  <a:srgbClr val="4B4B4B"/>
                </a:solidFill>
                <a:latin typeface="Carnas Light" charset="0"/>
                <a:cs typeface="Carnas Medium"/>
              </a:rPr>
              <a:t>Int</a:t>
            </a:r>
            <a:r>
              <a:rPr lang="en-US" dirty="0">
                <a:solidFill>
                  <a:srgbClr val="4B4B4B"/>
                </a:solidFill>
                <a:latin typeface="Carnas Light" charset="0"/>
                <a:cs typeface="Carnas Medium"/>
              </a:rPr>
              <a:t> </a:t>
            </a:r>
            <a:r>
              <a:rPr lang="en-US" dirty="0" err="1">
                <a:solidFill>
                  <a:srgbClr val="4B4B4B"/>
                </a:solidFill>
                <a:latin typeface="Carnas Light" charset="0"/>
                <a:cs typeface="Carnas Medium"/>
              </a:rPr>
              <a:t>env</a:t>
            </a:r>
            <a:endParaRPr lang="en-US" dirty="0">
              <a:solidFill>
                <a:srgbClr val="4B4B4B"/>
              </a:solidFill>
              <a:latin typeface="Carnas Light" charset="0"/>
              <a:cs typeface="Carnas Medium"/>
            </a:endParaRPr>
          </a:p>
          <a:p>
            <a:pPr marL="742950" lvl="1" indent="-285750">
              <a:lnSpc>
                <a:spcPct val="90000"/>
              </a:lnSpc>
              <a:spcBef>
                <a:spcPts val="500"/>
              </a:spcBef>
              <a:buFont typeface="Arial" panose="020B0604020202020204" pitchFamily="34" charset="0"/>
              <a:buChar char="•"/>
            </a:pPr>
            <a:r>
              <a:rPr lang="en-US" dirty="0">
                <a:solidFill>
                  <a:srgbClr val="4B4B4B"/>
                </a:solidFill>
                <a:latin typeface="Carnas Light" charset="0"/>
                <a:cs typeface="Carnas Medium"/>
              </a:rPr>
              <a:t>Supports multiple testing frameworks</a:t>
            </a:r>
          </a:p>
          <a:p>
            <a:pPr marL="742950" lvl="1" indent="-285750">
              <a:lnSpc>
                <a:spcPct val="90000"/>
              </a:lnSpc>
              <a:spcBef>
                <a:spcPts val="500"/>
              </a:spcBef>
              <a:buFont typeface="Arial" panose="020B0604020202020204" pitchFamily="34" charset="0"/>
              <a:buChar char="•"/>
            </a:pPr>
            <a:r>
              <a:rPr lang="en-US" dirty="0">
                <a:solidFill>
                  <a:srgbClr val="4B4B4B"/>
                </a:solidFill>
                <a:latin typeface="Carnas Light" charset="0"/>
                <a:cs typeface="Carnas Medium"/>
              </a:rPr>
              <a:t>Various testing supported by framework, such as Functional, Regression and Database Validation testing etc </a:t>
            </a:r>
          </a:p>
          <a:p>
            <a:pPr marL="742950" lvl="1" indent="-285750">
              <a:lnSpc>
                <a:spcPct val="90000"/>
              </a:lnSpc>
              <a:spcBef>
                <a:spcPts val="500"/>
              </a:spcBef>
              <a:buFont typeface="Arial" panose="020B0604020202020204" pitchFamily="34" charset="0"/>
              <a:buChar char="•"/>
            </a:pPr>
            <a:r>
              <a:rPr lang="en-US" dirty="0">
                <a:solidFill>
                  <a:srgbClr val="4B4B4B"/>
                </a:solidFill>
                <a:latin typeface="Carnas Light" charset="0"/>
                <a:cs typeface="Carnas Medium"/>
              </a:rPr>
              <a:t>Built in business template cases for rapid style script </a:t>
            </a:r>
            <a:r>
              <a:rPr kumimoji="0" lang="en-US" b="0" i="0" u="none" strike="noStrike" kern="1200" cap="none" spc="0" normalizeH="0" baseline="0" noProof="0" dirty="0">
                <a:ln>
                  <a:noFill/>
                </a:ln>
                <a:solidFill>
                  <a:schemeClr val="tx1"/>
                </a:solidFill>
                <a:effectLst/>
                <a:uLnTx/>
                <a:uFillTx/>
                <a:latin typeface="Carnas Light" charset="0"/>
              </a:rPr>
              <a:t>development</a:t>
            </a:r>
          </a:p>
        </p:txBody>
      </p:sp>
    </p:spTree>
    <p:extLst>
      <p:ext uri="{BB962C8B-B14F-4D97-AF65-F5344CB8AC3E}">
        <p14:creationId xmlns:p14="http://schemas.microsoft.com/office/powerpoint/2010/main" val="19880782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1112130" y="2748777"/>
            <a:ext cx="9700650" cy="1223147"/>
          </a:xfrm>
        </p:spPr>
        <p:txBody>
          <a:bodyPr/>
          <a:lstStyle/>
          <a:p>
            <a:r>
              <a:rPr lang="en-US" sz="6000" b="1" dirty="0"/>
              <a:t>                      Q&amp;A</a:t>
            </a:r>
          </a:p>
        </p:txBody>
      </p:sp>
      <p:sp>
        <p:nvSpPr>
          <p:cNvPr id="4" name="Slide Number Placeholder 3"/>
          <p:cNvSpPr>
            <a:spLocks noGrp="1"/>
          </p:cNvSpPr>
          <p:nvPr>
            <p:ph type="sldNum" sz="quarter" idx="4"/>
          </p:nvPr>
        </p:nvSpPr>
        <p:spPr/>
        <p:txBody>
          <a:bodyPr/>
          <a:lstStyle/>
          <a:p>
            <a:fld id="{7591F48A-A635-4EA2-8E7E-325C9425C81C}" type="slidenum">
              <a:rPr lang="en-US" smtClean="0"/>
              <a:pPr/>
              <a:t>52</a:t>
            </a:fld>
            <a:endParaRPr lang="en-US" dirty="0"/>
          </a:p>
        </p:txBody>
      </p:sp>
    </p:spTree>
    <p:extLst>
      <p:ext uri="{BB962C8B-B14F-4D97-AF65-F5344CB8AC3E}">
        <p14:creationId xmlns:p14="http://schemas.microsoft.com/office/powerpoint/2010/main" val="19880782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085948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529200" y="199888"/>
            <a:ext cx="11279623" cy="418678"/>
          </a:xfrm>
        </p:spPr>
        <p:txBody>
          <a:bodyPr/>
          <a:lstStyle/>
          <a:p>
            <a:r>
              <a:rPr lang="en-US" b="1" dirty="0">
                <a:latin typeface="Carnas Light" charset="0"/>
              </a:rPr>
              <a:t>Input Test Script File/Builder UI </a:t>
            </a:r>
            <a:r>
              <a:rPr b="1"/>
              <a:t>Component Walkthrough</a:t>
            </a:r>
            <a:endParaRPr lang="en-US" b="1" dirty="0">
              <a:latin typeface="Carnas Light" charset="0"/>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6</a:t>
            </a:fld>
            <a:endParaRPr lang="en-US" dirty="0"/>
          </a:p>
        </p:txBody>
      </p:sp>
      <p:sp>
        <p:nvSpPr>
          <p:cNvPr id="6" name="Text Placeholder 1"/>
          <p:cNvSpPr>
            <a:spLocks noGrp="1"/>
          </p:cNvSpPr>
          <p:nvPr>
            <p:ph type="body" sz="quarter" idx="12"/>
          </p:nvPr>
        </p:nvSpPr>
        <p:spPr>
          <a:xfrm>
            <a:off x="921227" y="1017270"/>
            <a:ext cx="10189282" cy="5109210"/>
          </a:xfrm>
        </p:spPr>
        <p:txBody>
          <a:bodyPr lIns="91440"/>
          <a:lstStyle/>
          <a:p>
            <a:pPr>
              <a:buClrTx/>
              <a:buSzTx/>
            </a:pPr>
            <a:r>
              <a:rPr lang="en-US" sz="2400" b="1" dirty="0">
                <a:latin typeface="Carnas Light" charset="0"/>
              </a:rPr>
              <a:t>Business Case</a:t>
            </a:r>
          </a:p>
          <a:p>
            <a:pPr>
              <a:buClrTx/>
              <a:buSzTx/>
            </a:pPr>
            <a:r>
              <a:rPr lang="en-US" sz="2400" b="1" dirty="0">
                <a:latin typeface="Carnas Light" charset="0"/>
              </a:rPr>
              <a:t>Menu</a:t>
            </a:r>
          </a:p>
          <a:p>
            <a:pPr>
              <a:buClrTx/>
              <a:buSzTx/>
            </a:pPr>
            <a:r>
              <a:rPr lang="en-US" sz="2400" b="1" dirty="0">
                <a:latin typeface="Carnas Light" charset="0"/>
              </a:rPr>
              <a:t>Data</a:t>
            </a:r>
          </a:p>
          <a:p>
            <a:pPr>
              <a:buClrTx/>
              <a:buSzTx/>
            </a:pPr>
            <a:r>
              <a:rPr lang="en-US" sz="2400" b="1" dirty="0">
                <a:latin typeface="Carnas Light" charset="0"/>
              </a:rPr>
              <a:t>Release</a:t>
            </a:r>
          </a:p>
          <a:p>
            <a:pPr>
              <a:buClrTx/>
              <a:buSzTx/>
            </a:pPr>
            <a:r>
              <a:rPr lang="en-US" sz="2400" b="1" dirty="0">
                <a:latin typeface="Carnas Light" charset="0"/>
              </a:rPr>
              <a:t>Action</a:t>
            </a:r>
          </a:p>
          <a:p>
            <a:pPr>
              <a:buClrTx/>
              <a:buSzTx/>
            </a:pPr>
            <a:r>
              <a:rPr lang="en-US" sz="2400" b="1" dirty="0" err="1">
                <a:latin typeface="Carnas Light" charset="0"/>
              </a:rPr>
              <a:t>SpeakIT</a:t>
            </a:r>
            <a:endParaRPr lang="en-US" sz="2400" b="1" dirty="0">
              <a:latin typeface="Carnas Light" charset="0"/>
            </a:endParaRPr>
          </a:p>
          <a:p>
            <a:pPr>
              <a:buClrTx/>
              <a:buSzTx/>
            </a:pPr>
            <a:r>
              <a:rPr lang="en-US" sz="2400" b="1" dirty="0">
                <a:latin typeface="Carnas Light" charset="0"/>
              </a:rPr>
              <a:t>Custom Class</a:t>
            </a:r>
          </a:p>
          <a:p>
            <a:pPr>
              <a:buClrTx/>
              <a:buSzTx/>
            </a:pPr>
            <a:r>
              <a:rPr lang="en-US" sz="2400" b="1" dirty="0">
                <a:latin typeface="Carnas Light" charset="0"/>
              </a:rPr>
              <a:t>Client </a:t>
            </a:r>
            <a:r>
              <a:rPr lang="en-US" sz="2400" b="1" dirty="0" err="1">
                <a:latin typeface="Carnas Light" charset="0"/>
              </a:rPr>
              <a:t>Config</a:t>
            </a:r>
            <a:endParaRPr lang="en-US" sz="2400" b="1" dirty="0">
              <a:latin typeface="Carnas Light" charset="0"/>
            </a:endParaRPr>
          </a:p>
          <a:p>
            <a:pPr>
              <a:buClrTx/>
              <a:buSzTx/>
            </a:pPr>
            <a:endParaRPr lang="en-US" sz="2400" b="1" dirty="0">
              <a:latin typeface="Carnas Light" charset="0"/>
            </a:endParaRPr>
          </a:p>
        </p:txBody>
      </p:sp>
    </p:spTree>
    <p:extLst>
      <p:ext uri="{BB962C8B-B14F-4D97-AF65-F5344CB8AC3E}">
        <p14:creationId xmlns:p14="http://schemas.microsoft.com/office/powerpoint/2010/main" val="1432495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529201" y="199888"/>
            <a:ext cx="4083140" cy="1454100"/>
          </a:xfrm>
        </p:spPr>
        <p:txBody>
          <a:bodyPr/>
          <a:lstStyle/>
          <a:p>
            <a:pPr marL="0" indent="0"/>
            <a:r>
              <a:rPr lang="en-US" b="1" dirty="0">
                <a:latin typeface="Carnas Light" charset="0"/>
              </a:rPr>
              <a:t>Input Test Script File/Builder UI Detail Design Discussion</a:t>
            </a:r>
          </a:p>
        </p:txBody>
      </p:sp>
      <p:sp>
        <p:nvSpPr>
          <p:cNvPr id="4" name="Slide Number Placeholder 3"/>
          <p:cNvSpPr>
            <a:spLocks noGrp="1"/>
          </p:cNvSpPr>
          <p:nvPr>
            <p:ph type="sldNum" sz="quarter" idx="4"/>
          </p:nvPr>
        </p:nvSpPr>
        <p:spPr/>
        <p:txBody>
          <a:bodyPr/>
          <a:lstStyle/>
          <a:p>
            <a:fld id="{7591F48A-A635-4EA2-8E7E-325C9425C81C}" type="slidenum">
              <a:rPr lang="en-US" smtClean="0"/>
              <a:pPr/>
              <a:t>7</a:t>
            </a:fld>
            <a:endParaRPr lang="en-US" dirty="0"/>
          </a:p>
        </p:txBody>
      </p:sp>
      <p:pic>
        <p:nvPicPr>
          <p:cNvPr id="5" name="Picture 4" descr="INPUT TEST SCRIPT FILE BUILDER UI MODULE.jpg"/>
          <p:cNvPicPr>
            <a:picLocks noChangeAspect="1"/>
          </p:cNvPicPr>
          <p:nvPr/>
        </p:nvPicPr>
        <p:blipFill rotWithShape="1">
          <a:blip r:embed="rId3"/>
          <a:srcRect r="2952"/>
          <a:stretch/>
        </p:blipFill>
        <p:spPr>
          <a:xfrm>
            <a:off x="4612341" y="0"/>
            <a:ext cx="7579658" cy="6858000"/>
          </a:xfrm>
          <a:prstGeom prst="rect">
            <a:avLst/>
          </a:prstGeom>
        </p:spPr>
      </p:pic>
    </p:spTree>
    <p:extLst>
      <p:ext uri="{BB962C8B-B14F-4D97-AF65-F5344CB8AC3E}">
        <p14:creationId xmlns:p14="http://schemas.microsoft.com/office/powerpoint/2010/main" val="143249531"/>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pPr marL="0" lvl="1" indent="0">
              <a:spcBef>
                <a:spcPts val="1000"/>
              </a:spcBef>
              <a:buClrTx/>
              <a:buSzTx/>
              <a:buNone/>
            </a:pPr>
            <a:r>
              <a:rPr lang="en-US" sz="3200" b="1" dirty="0">
                <a:solidFill>
                  <a:srgbClr val="4B4B4B"/>
                </a:solidFill>
                <a:latin typeface="Carnas ExtraLight"/>
                <a:cs typeface="Carnas ExtraLight"/>
              </a:rPr>
              <a:t>Input</a:t>
            </a:r>
            <a:r>
              <a:rPr lang="en-US" sz="1800" dirty="0">
                <a:latin typeface="Carnas ExtraLight"/>
                <a:cs typeface="Carnas ExtraLight"/>
              </a:rPr>
              <a:t> </a:t>
            </a:r>
            <a:r>
              <a:rPr lang="en-US" sz="3200" b="1" dirty="0">
                <a:solidFill>
                  <a:srgbClr val="4B4B4B"/>
                </a:solidFill>
                <a:latin typeface="Carnas ExtraLight"/>
                <a:cs typeface="Carnas ExtraLight"/>
              </a:rPr>
              <a:t>Unit Component Walkthrough</a:t>
            </a:r>
          </a:p>
        </p:txBody>
      </p:sp>
      <p:sp>
        <p:nvSpPr>
          <p:cNvPr id="4" name="Slide Number Placeholder 3"/>
          <p:cNvSpPr>
            <a:spLocks noGrp="1"/>
          </p:cNvSpPr>
          <p:nvPr>
            <p:ph type="sldNum" sz="quarter" idx="4"/>
          </p:nvPr>
        </p:nvSpPr>
        <p:spPr/>
        <p:txBody>
          <a:bodyPr/>
          <a:lstStyle/>
          <a:p>
            <a:fld id="{7591F48A-A635-4EA2-8E7E-325C9425C81C}" type="slidenum">
              <a:rPr lang="en-US" smtClean="0"/>
              <a:pPr/>
              <a:t>8</a:t>
            </a:fld>
            <a:endParaRPr lang="en-US" dirty="0"/>
          </a:p>
        </p:txBody>
      </p:sp>
      <p:sp>
        <p:nvSpPr>
          <p:cNvPr id="2" name="Text Placeholder 1"/>
          <p:cNvSpPr>
            <a:spLocks noGrp="1"/>
          </p:cNvSpPr>
          <p:nvPr>
            <p:ph type="body" sz="quarter" idx="12"/>
          </p:nvPr>
        </p:nvSpPr>
        <p:spPr>
          <a:xfrm>
            <a:off x="921227" y="1017270"/>
            <a:ext cx="10189282" cy="5109210"/>
          </a:xfrm>
        </p:spPr>
        <p:txBody>
          <a:bodyPr lIns="91440"/>
          <a:lstStyle/>
          <a:p>
            <a:pPr>
              <a:buClrTx/>
              <a:buSzTx/>
            </a:pPr>
            <a:r>
              <a:rPr lang="en-US" sz="2400" b="1" dirty="0">
                <a:latin typeface="Carnas Light" charset="0"/>
              </a:rPr>
              <a:t>UML Input</a:t>
            </a:r>
          </a:p>
          <a:p>
            <a:pPr lvl="0"/>
            <a:r>
              <a:rPr lang="en-US" sz="2400" b="1" dirty="0">
                <a:latin typeface="Carnas Light" charset="0"/>
              </a:rPr>
              <a:t>Sequence UML Diagram Pattern</a:t>
            </a:r>
          </a:p>
          <a:p>
            <a:pPr lvl="0"/>
            <a:r>
              <a:rPr lang="en-US" sz="2400" b="1" dirty="0">
                <a:latin typeface="Carnas Light" charset="0"/>
              </a:rPr>
              <a:t>Detail Discussion on </a:t>
            </a:r>
            <a:r>
              <a:rPr lang="en-US" sz="2400" b="1" dirty="0" err="1">
                <a:latin typeface="Carnas Light" charset="0"/>
              </a:rPr>
              <a:t>Configurator</a:t>
            </a:r>
            <a:endParaRPr lang="en-US" sz="2400" b="1" dirty="0">
              <a:latin typeface="Carnas Light" charset="0"/>
            </a:endParaRPr>
          </a:p>
          <a:p>
            <a:pPr lvl="0"/>
            <a:r>
              <a:rPr lang="en-US" sz="2400" b="1" dirty="0">
                <a:latin typeface="Carnas Light" charset="0"/>
              </a:rPr>
              <a:t>Platform</a:t>
            </a:r>
          </a:p>
          <a:p>
            <a:pPr lvl="0"/>
            <a:r>
              <a:rPr lang="en-US" sz="2400" b="1" dirty="0">
                <a:latin typeface="Carnas Light" charset="0"/>
              </a:rPr>
              <a:t> Automation .XML</a:t>
            </a:r>
          </a:p>
          <a:p>
            <a:pPr lvl="0"/>
            <a:r>
              <a:rPr lang="en-US" sz="2400" b="1" dirty="0">
                <a:latin typeface="Carnas Light" charset="0"/>
              </a:rPr>
              <a:t>ENV </a:t>
            </a:r>
            <a:r>
              <a:rPr lang="en-US" sz="2400" b="1" dirty="0" err="1">
                <a:latin typeface="Carnas Light" charset="0"/>
              </a:rPr>
              <a:t>Configurator</a:t>
            </a:r>
            <a:endParaRPr lang="en-US" sz="2400" b="1" dirty="0">
              <a:latin typeface="Carnas Light" charset="0"/>
            </a:endParaRPr>
          </a:p>
          <a:p>
            <a:pPr lvl="0"/>
            <a:r>
              <a:rPr lang="en-US" sz="2400" b="1" dirty="0">
                <a:latin typeface="Carnas Light" charset="0"/>
              </a:rPr>
              <a:t>Environmental.XML</a:t>
            </a:r>
          </a:p>
          <a:p>
            <a:pPr lvl="0"/>
            <a:r>
              <a:rPr lang="en-US" sz="2400" b="1" dirty="0">
                <a:latin typeface="Carnas Light" charset="0"/>
              </a:rPr>
              <a:t>Test </a:t>
            </a:r>
            <a:r>
              <a:rPr lang="en-US" sz="2400" b="1" dirty="0" err="1">
                <a:latin typeface="Carnas Light" charset="0"/>
              </a:rPr>
              <a:t>Config</a:t>
            </a:r>
            <a:endParaRPr lang="en-US" sz="2400" b="1" dirty="0">
              <a:latin typeface="Carnas Light" charset="0"/>
            </a:endParaRPr>
          </a:p>
          <a:p>
            <a:pPr lvl="0"/>
            <a:r>
              <a:rPr lang="en-US" sz="2400" b="1" dirty="0">
                <a:latin typeface="Carnas Light" charset="0"/>
              </a:rPr>
              <a:t>Test Script.XML</a:t>
            </a:r>
          </a:p>
          <a:p>
            <a:pPr lvl="0"/>
            <a:r>
              <a:rPr lang="en-US" sz="2400" b="1" dirty="0">
                <a:latin typeface="Carnas Light" charset="0"/>
              </a:rPr>
              <a:t>XML server</a:t>
            </a:r>
          </a:p>
          <a:p>
            <a:pPr>
              <a:buClrTx/>
              <a:buSzTx/>
            </a:pPr>
            <a:endParaRPr lang="en-US" sz="2400" b="1" dirty="0">
              <a:latin typeface="Carnas Light" charset="0"/>
            </a:endParaRPr>
          </a:p>
          <a:p>
            <a:pPr>
              <a:buClrTx/>
              <a:buSzTx/>
            </a:pPr>
            <a:endParaRPr lang="en-US" b="1" dirty="0">
              <a:latin typeface="+mj-lt"/>
            </a:endParaRPr>
          </a:p>
          <a:p>
            <a:pPr marL="0" indent="0">
              <a:buNone/>
            </a:pPr>
            <a:endParaRPr lang="en-US" b="1" dirty="0">
              <a:latin typeface="+mj-lt"/>
            </a:endParaRPr>
          </a:p>
        </p:txBody>
      </p:sp>
    </p:spTree>
    <p:extLst>
      <p:ext uri="{BB962C8B-B14F-4D97-AF65-F5344CB8AC3E}">
        <p14:creationId xmlns:p14="http://schemas.microsoft.com/office/powerpoint/2010/main" val="1988078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pPr marL="0" lvl="1" indent="0">
              <a:spcBef>
                <a:spcPts val="1000"/>
              </a:spcBef>
              <a:buClrTx/>
              <a:buSzTx/>
              <a:buNone/>
            </a:pPr>
            <a:r>
              <a:rPr lang="en-US" sz="3200" b="1" dirty="0">
                <a:solidFill>
                  <a:srgbClr val="4B4B4B"/>
                </a:solidFill>
                <a:latin typeface="Carnas ExtraLight"/>
                <a:cs typeface="Carnas ExtraLight"/>
              </a:rPr>
              <a:t>Input</a:t>
            </a:r>
            <a:r>
              <a:rPr lang="en-US" sz="1800" dirty="0">
                <a:latin typeface="Carnas ExtraLight"/>
                <a:cs typeface="Carnas ExtraLight"/>
              </a:rPr>
              <a:t> </a:t>
            </a:r>
            <a:r>
              <a:rPr lang="en-US" sz="3200" b="1" dirty="0">
                <a:solidFill>
                  <a:srgbClr val="4B4B4B"/>
                </a:solidFill>
                <a:latin typeface="Carnas ExtraLight"/>
                <a:cs typeface="Carnas ExtraLight"/>
              </a:rPr>
              <a:t>Unit Detail Design Discussion</a:t>
            </a:r>
          </a:p>
        </p:txBody>
      </p:sp>
      <p:sp>
        <p:nvSpPr>
          <p:cNvPr id="4" name="Slide Number Placeholder 3"/>
          <p:cNvSpPr>
            <a:spLocks noGrp="1"/>
          </p:cNvSpPr>
          <p:nvPr>
            <p:ph type="sldNum" sz="quarter" idx="4"/>
          </p:nvPr>
        </p:nvSpPr>
        <p:spPr/>
        <p:txBody>
          <a:bodyPr/>
          <a:lstStyle/>
          <a:p>
            <a:fld id="{7591F48A-A635-4EA2-8E7E-325C9425C81C}" type="slidenum">
              <a:rPr lang="en-US" smtClean="0"/>
              <a:pPr/>
              <a:t>9</a:t>
            </a:fld>
            <a:endParaRPr lang="en-US" dirty="0"/>
          </a:p>
        </p:txBody>
      </p:sp>
      <p:pic>
        <p:nvPicPr>
          <p:cNvPr id="5" name="Picture 4" descr="INPUT UNIT MODULE.jpg"/>
          <p:cNvPicPr>
            <a:picLocks noChangeAspect="1"/>
          </p:cNvPicPr>
          <p:nvPr/>
        </p:nvPicPr>
        <p:blipFill>
          <a:blip r:embed="rId2"/>
          <a:stretch>
            <a:fillRect/>
          </a:stretch>
        </p:blipFill>
        <p:spPr>
          <a:xfrm>
            <a:off x="1897843" y="726141"/>
            <a:ext cx="7820242" cy="6131859"/>
          </a:xfrm>
          <a:prstGeom prst="rect">
            <a:avLst/>
          </a:prstGeom>
        </p:spPr>
      </p:pic>
    </p:spTree>
    <p:extLst>
      <p:ext uri="{BB962C8B-B14F-4D97-AF65-F5344CB8AC3E}">
        <p14:creationId xmlns:p14="http://schemas.microsoft.com/office/powerpoint/2010/main" val="1988078290"/>
      </p:ext>
    </p:extLst>
  </p:cSld>
  <p:clrMapOvr>
    <a:masterClrMapping/>
  </p:clrMapOvr>
</p:sld>
</file>

<file path=ppt/theme/theme1.xml><?xml version="1.0" encoding="utf-8"?>
<a:theme xmlns:a="http://schemas.openxmlformats.org/drawingml/2006/main" name="SYN16070_Synechron_PPT-template04">
  <a:themeElements>
    <a:clrScheme name="Custom 3">
      <a:dk1>
        <a:srgbClr val="343434"/>
      </a:dk1>
      <a:lt1>
        <a:srgbClr val="FFFFFF"/>
      </a:lt1>
      <a:dk2>
        <a:srgbClr val="FFFFFF"/>
      </a:dk2>
      <a:lt2>
        <a:srgbClr val="FFFFFF"/>
      </a:lt2>
      <a:accent1>
        <a:srgbClr val="FAE600"/>
      </a:accent1>
      <a:accent2>
        <a:srgbClr val="4B4B4B"/>
      </a:accent2>
      <a:accent3>
        <a:srgbClr val="858585"/>
      </a:accent3>
      <a:accent4>
        <a:srgbClr val="D5D5D5"/>
      </a:accent4>
      <a:accent5>
        <a:srgbClr val="FFFF99"/>
      </a:accent5>
      <a:accent6>
        <a:srgbClr val="669966"/>
      </a:accent6>
      <a:hlink>
        <a:srgbClr val="727272"/>
      </a:hlink>
      <a:folHlink>
        <a:srgbClr val="D9D9D9"/>
      </a:folHlink>
    </a:clrScheme>
    <a:fontScheme name="Kantoor - klassiek">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surion Analysis Data_Latest Template2" id="{1081F68E-0CD8-462B-AD33-2C08E5D2506B}" vid="{3EC130DF-F9AE-4B73-BE2B-477061EA50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3">
    <a:dk1>
      <a:srgbClr val="343434"/>
    </a:dk1>
    <a:lt1>
      <a:srgbClr val="FFFFFF"/>
    </a:lt1>
    <a:dk2>
      <a:srgbClr val="FFFFFF"/>
    </a:dk2>
    <a:lt2>
      <a:srgbClr val="FFFFFF"/>
    </a:lt2>
    <a:accent1>
      <a:srgbClr val="FAE600"/>
    </a:accent1>
    <a:accent2>
      <a:srgbClr val="4B4B4B"/>
    </a:accent2>
    <a:accent3>
      <a:srgbClr val="858585"/>
    </a:accent3>
    <a:accent4>
      <a:srgbClr val="D5D5D5"/>
    </a:accent4>
    <a:accent5>
      <a:srgbClr val="FFFF99"/>
    </a:accent5>
    <a:accent6>
      <a:srgbClr val="669966"/>
    </a:accent6>
    <a:hlink>
      <a:srgbClr val="727272"/>
    </a:hlink>
    <a:folHlink>
      <a:srgbClr val="D9D9D9"/>
    </a:folHlink>
  </a:clrScheme>
</a:themeOverride>
</file>

<file path=docProps/app.xml><?xml version="1.0" encoding="utf-8"?>
<Properties xmlns="http://schemas.openxmlformats.org/officeDocument/2006/extended-properties" xmlns:vt="http://schemas.openxmlformats.org/officeDocument/2006/docPropsVTypes">
  <Template/>
  <TotalTime>7413</TotalTime>
  <Words>2977</Words>
  <Application>Microsoft Office PowerPoint</Application>
  <PresentationFormat>Widescreen</PresentationFormat>
  <Paragraphs>531</Paragraphs>
  <Slides>53</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53</vt:i4>
      </vt:variant>
    </vt:vector>
  </HeadingPairs>
  <TitlesOfParts>
    <vt:vector size="65" baseType="lpstr">
      <vt:lpstr>Carnas Light</vt:lpstr>
      <vt:lpstr>Arial</vt:lpstr>
      <vt:lpstr>Carnas</vt:lpstr>
      <vt:lpstr>Tahoma</vt:lpstr>
      <vt:lpstr>Verdana</vt:lpstr>
      <vt:lpstr>Wingdings</vt:lpstr>
      <vt:lpstr>Courier New</vt:lpstr>
      <vt:lpstr>Times New Roman</vt:lpstr>
      <vt:lpstr>Calibri</vt:lpstr>
      <vt:lpstr>Carnas Medium</vt:lpstr>
      <vt:lpstr>Carnas ExtraLight</vt:lpstr>
      <vt:lpstr>SYN16070_Synechron_PPT-template04</vt:lpstr>
      <vt:lpstr>Syne User Management Framework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Vormgeversassociatie BV</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ASURION ANALYSIS DECK</dc:title>
  <dc:creator>Asma Doni</dc:creator>
  <cp:lastModifiedBy>Asma Doni</cp:lastModifiedBy>
  <cp:revision>224</cp:revision>
  <dcterms:created xsi:type="dcterms:W3CDTF">2016-04-28T12:17:19Z</dcterms:created>
  <dcterms:modified xsi:type="dcterms:W3CDTF">2017-03-28T11:58:21Z</dcterms:modified>
</cp:coreProperties>
</file>

<file path=docProps/thumbnail.jpeg>
</file>